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1"/>
  </p:notesMasterIdLst>
  <p:sldIdLst>
    <p:sldId id="256" r:id="rId2"/>
    <p:sldId id="257" r:id="rId3"/>
    <p:sldId id="264" r:id="rId4"/>
    <p:sldId id="258" r:id="rId5"/>
    <p:sldId id="265" r:id="rId6"/>
    <p:sldId id="273" r:id="rId7"/>
    <p:sldId id="419" r:id="rId8"/>
    <p:sldId id="259" r:id="rId9"/>
    <p:sldId id="341" r:id="rId10"/>
    <p:sldId id="405" r:id="rId11"/>
    <p:sldId id="275" r:id="rId12"/>
    <p:sldId id="331" r:id="rId13"/>
    <p:sldId id="342" r:id="rId14"/>
    <p:sldId id="356" r:id="rId15"/>
    <p:sldId id="332" r:id="rId16"/>
    <p:sldId id="357" r:id="rId17"/>
    <p:sldId id="343" r:id="rId18"/>
    <p:sldId id="344" r:id="rId19"/>
    <p:sldId id="345" r:id="rId20"/>
    <p:sldId id="333" r:id="rId21"/>
    <p:sldId id="346" r:id="rId22"/>
    <p:sldId id="338" r:id="rId23"/>
    <p:sldId id="406" r:id="rId24"/>
    <p:sldId id="407" r:id="rId25"/>
    <p:sldId id="276" r:id="rId26"/>
    <p:sldId id="330" r:id="rId27"/>
    <p:sldId id="274" r:id="rId28"/>
    <p:sldId id="267" r:id="rId29"/>
    <p:sldId id="268" r:id="rId30"/>
    <p:sldId id="408" r:id="rId31"/>
    <p:sldId id="269" r:id="rId32"/>
    <p:sldId id="409" r:id="rId33"/>
    <p:sldId id="411" r:id="rId34"/>
    <p:sldId id="410" r:id="rId35"/>
    <p:sldId id="260" r:id="rId36"/>
    <p:sldId id="316" r:id="rId37"/>
    <p:sldId id="355" r:id="rId38"/>
    <p:sldId id="312" r:id="rId39"/>
    <p:sldId id="313" r:id="rId40"/>
    <p:sldId id="335" r:id="rId41"/>
    <p:sldId id="412" r:id="rId42"/>
    <p:sldId id="271" r:id="rId43"/>
    <p:sldId id="317" r:id="rId44"/>
    <p:sldId id="348" r:id="rId45"/>
    <p:sldId id="373" r:id="rId46"/>
    <p:sldId id="374" r:id="rId47"/>
    <p:sldId id="426" r:id="rId48"/>
    <p:sldId id="272" r:id="rId49"/>
    <p:sldId id="277" r:id="rId50"/>
    <p:sldId id="375" r:id="rId51"/>
    <p:sldId id="263" r:id="rId52"/>
    <p:sldId id="413" r:id="rId53"/>
    <p:sldId id="278" r:id="rId54"/>
    <p:sldId id="279" r:id="rId55"/>
    <p:sldId id="280" r:id="rId56"/>
    <p:sldId id="300" r:id="rId57"/>
    <p:sldId id="281" r:id="rId58"/>
    <p:sldId id="380" r:id="rId59"/>
    <p:sldId id="427" r:id="rId60"/>
    <p:sldId id="381" r:id="rId61"/>
    <p:sldId id="282" r:id="rId62"/>
    <p:sldId id="382" r:id="rId63"/>
    <p:sldId id="305" r:id="rId64"/>
    <p:sldId id="376" r:id="rId65"/>
    <p:sldId id="378" r:id="rId66"/>
    <p:sldId id="377" r:id="rId67"/>
    <p:sldId id="371" r:id="rId68"/>
    <p:sldId id="414" r:id="rId69"/>
    <p:sldId id="283" r:id="rId70"/>
    <p:sldId id="307" r:id="rId71"/>
    <p:sldId id="379" r:id="rId72"/>
    <p:sldId id="349" r:id="rId73"/>
    <p:sldId id="284" r:id="rId74"/>
    <p:sldId id="285" r:id="rId75"/>
    <p:sldId id="286" r:id="rId76"/>
    <p:sldId id="327" r:id="rId77"/>
    <p:sldId id="326" r:id="rId78"/>
    <p:sldId id="320" r:id="rId79"/>
    <p:sldId id="288" r:id="rId80"/>
    <p:sldId id="309" r:id="rId81"/>
    <p:sldId id="324" r:id="rId82"/>
    <p:sldId id="289" r:id="rId83"/>
    <p:sldId id="294" r:id="rId84"/>
    <p:sldId id="398" r:id="rId85"/>
    <p:sldId id="399" r:id="rId86"/>
    <p:sldId id="318" r:id="rId87"/>
    <p:sldId id="400" r:id="rId88"/>
    <p:sldId id="401" r:id="rId89"/>
    <p:sldId id="367" r:id="rId90"/>
    <p:sldId id="369" r:id="rId91"/>
    <p:sldId id="403" r:id="rId92"/>
    <p:sldId id="404" r:id="rId93"/>
    <p:sldId id="370" r:id="rId94"/>
    <p:sldId id="425" r:id="rId95"/>
    <p:sldId id="390" r:id="rId96"/>
    <p:sldId id="339" r:id="rId97"/>
    <p:sldId id="290" r:id="rId98"/>
    <p:sldId id="394" r:id="rId99"/>
    <p:sldId id="396" r:id="rId100"/>
    <p:sldId id="391" r:id="rId101"/>
    <p:sldId id="422" r:id="rId102"/>
    <p:sldId id="298" r:id="rId103"/>
    <p:sldId id="395" r:id="rId104"/>
    <p:sldId id="387" r:id="rId105"/>
    <p:sldId id="388" r:id="rId106"/>
    <p:sldId id="386" r:id="rId107"/>
    <p:sldId id="389" r:id="rId108"/>
    <p:sldId id="360" r:id="rId109"/>
    <p:sldId id="361" r:id="rId110"/>
    <p:sldId id="363" r:id="rId111"/>
    <p:sldId id="364" r:id="rId112"/>
    <p:sldId id="362" r:id="rId113"/>
    <p:sldId id="293" r:id="rId114"/>
    <p:sldId id="393" r:id="rId115"/>
    <p:sldId id="392" r:id="rId116"/>
    <p:sldId id="366" r:id="rId117"/>
    <p:sldId id="423" r:id="rId118"/>
    <p:sldId id="424" r:id="rId119"/>
    <p:sldId id="418" r:id="rId120"/>
    <p:sldId id="319" r:id="rId121"/>
    <p:sldId id="302" r:id="rId122"/>
    <p:sldId id="358" r:id="rId123"/>
    <p:sldId id="359" r:id="rId124"/>
    <p:sldId id="297" r:id="rId125"/>
    <p:sldId id="383" r:id="rId126"/>
    <p:sldId id="384" r:id="rId127"/>
    <p:sldId id="353" r:id="rId128"/>
    <p:sldId id="340" r:id="rId129"/>
    <p:sldId id="417" r:id="rId1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85025" autoAdjust="0"/>
  </p:normalViewPr>
  <p:slideViewPr>
    <p:cSldViewPr>
      <p:cViewPr>
        <p:scale>
          <a:sx n="66" d="100"/>
          <a:sy n="66" d="100"/>
        </p:scale>
        <p:origin x="-124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 /><Relationship Id="rId117" Type="http://schemas.openxmlformats.org/officeDocument/2006/relationships/slide" Target="slides/slide116.xml" /><Relationship Id="rId21" Type="http://schemas.openxmlformats.org/officeDocument/2006/relationships/slide" Target="slides/slide20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63" Type="http://schemas.openxmlformats.org/officeDocument/2006/relationships/slide" Target="slides/slide62.xml" /><Relationship Id="rId68" Type="http://schemas.openxmlformats.org/officeDocument/2006/relationships/slide" Target="slides/slide67.xml" /><Relationship Id="rId84" Type="http://schemas.openxmlformats.org/officeDocument/2006/relationships/slide" Target="slides/slide83.xml" /><Relationship Id="rId89" Type="http://schemas.openxmlformats.org/officeDocument/2006/relationships/slide" Target="slides/slide88.xml" /><Relationship Id="rId112" Type="http://schemas.openxmlformats.org/officeDocument/2006/relationships/slide" Target="slides/slide111.xml" /><Relationship Id="rId133" Type="http://schemas.openxmlformats.org/officeDocument/2006/relationships/viewProps" Target="viewProps.xml" /><Relationship Id="rId16" Type="http://schemas.openxmlformats.org/officeDocument/2006/relationships/slide" Target="slides/slide15.xml" /><Relationship Id="rId107" Type="http://schemas.openxmlformats.org/officeDocument/2006/relationships/slide" Target="slides/slide106.xml" /><Relationship Id="rId11" Type="http://schemas.openxmlformats.org/officeDocument/2006/relationships/slide" Target="slides/slide10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74" Type="http://schemas.openxmlformats.org/officeDocument/2006/relationships/slide" Target="slides/slide73.xml" /><Relationship Id="rId79" Type="http://schemas.openxmlformats.org/officeDocument/2006/relationships/slide" Target="slides/slide78.xml" /><Relationship Id="rId102" Type="http://schemas.openxmlformats.org/officeDocument/2006/relationships/slide" Target="slides/slide101.xml" /><Relationship Id="rId123" Type="http://schemas.openxmlformats.org/officeDocument/2006/relationships/slide" Target="slides/slide122.xml" /><Relationship Id="rId128" Type="http://schemas.openxmlformats.org/officeDocument/2006/relationships/slide" Target="slides/slide127.xml" /><Relationship Id="rId5" Type="http://schemas.openxmlformats.org/officeDocument/2006/relationships/slide" Target="slides/slide4.xml" /><Relationship Id="rId90" Type="http://schemas.openxmlformats.org/officeDocument/2006/relationships/slide" Target="slides/slide89.xml" /><Relationship Id="rId95" Type="http://schemas.openxmlformats.org/officeDocument/2006/relationships/slide" Target="slides/slide94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slide" Target="slides/slide63.xml" /><Relationship Id="rId69" Type="http://schemas.openxmlformats.org/officeDocument/2006/relationships/slide" Target="slides/slide68.xml" /><Relationship Id="rId77" Type="http://schemas.openxmlformats.org/officeDocument/2006/relationships/slide" Target="slides/slide76.xml" /><Relationship Id="rId100" Type="http://schemas.openxmlformats.org/officeDocument/2006/relationships/slide" Target="slides/slide99.xml" /><Relationship Id="rId105" Type="http://schemas.openxmlformats.org/officeDocument/2006/relationships/slide" Target="slides/slide104.xml" /><Relationship Id="rId113" Type="http://schemas.openxmlformats.org/officeDocument/2006/relationships/slide" Target="slides/slide112.xml" /><Relationship Id="rId118" Type="http://schemas.openxmlformats.org/officeDocument/2006/relationships/slide" Target="slides/slide117.xml" /><Relationship Id="rId126" Type="http://schemas.openxmlformats.org/officeDocument/2006/relationships/slide" Target="slides/slide125.xml" /><Relationship Id="rId134" Type="http://schemas.openxmlformats.org/officeDocument/2006/relationships/theme" Target="theme/theme1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slide" Target="slides/slide71.xml" /><Relationship Id="rId80" Type="http://schemas.openxmlformats.org/officeDocument/2006/relationships/slide" Target="slides/slide79.xml" /><Relationship Id="rId85" Type="http://schemas.openxmlformats.org/officeDocument/2006/relationships/slide" Target="slides/slide84.xml" /><Relationship Id="rId93" Type="http://schemas.openxmlformats.org/officeDocument/2006/relationships/slide" Target="slides/slide92.xml" /><Relationship Id="rId98" Type="http://schemas.openxmlformats.org/officeDocument/2006/relationships/slide" Target="slides/slide97.xml" /><Relationship Id="rId121" Type="http://schemas.openxmlformats.org/officeDocument/2006/relationships/slide" Target="slides/slide12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slide" Target="slides/slide66.xml" /><Relationship Id="rId103" Type="http://schemas.openxmlformats.org/officeDocument/2006/relationships/slide" Target="slides/slide102.xml" /><Relationship Id="rId108" Type="http://schemas.openxmlformats.org/officeDocument/2006/relationships/slide" Target="slides/slide107.xml" /><Relationship Id="rId116" Type="http://schemas.openxmlformats.org/officeDocument/2006/relationships/slide" Target="slides/slide115.xml" /><Relationship Id="rId124" Type="http://schemas.openxmlformats.org/officeDocument/2006/relationships/slide" Target="slides/slide123.xml" /><Relationship Id="rId129" Type="http://schemas.openxmlformats.org/officeDocument/2006/relationships/slide" Target="slides/slide128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Relationship Id="rId70" Type="http://schemas.openxmlformats.org/officeDocument/2006/relationships/slide" Target="slides/slide69.xml" /><Relationship Id="rId75" Type="http://schemas.openxmlformats.org/officeDocument/2006/relationships/slide" Target="slides/slide74.xml" /><Relationship Id="rId83" Type="http://schemas.openxmlformats.org/officeDocument/2006/relationships/slide" Target="slides/slide82.xml" /><Relationship Id="rId88" Type="http://schemas.openxmlformats.org/officeDocument/2006/relationships/slide" Target="slides/slide87.xml" /><Relationship Id="rId91" Type="http://schemas.openxmlformats.org/officeDocument/2006/relationships/slide" Target="slides/slide90.xml" /><Relationship Id="rId96" Type="http://schemas.openxmlformats.org/officeDocument/2006/relationships/slide" Target="slides/slide95.xml" /><Relationship Id="rId111" Type="http://schemas.openxmlformats.org/officeDocument/2006/relationships/slide" Target="slides/slide110.xml" /><Relationship Id="rId132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106" Type="http://schemas.openxmlformats.org/officeDocument/2006/relationships/slide" Target="slides/slide105.xml" /><Relationship Id="rId114" Type="http://schemas.openxmlformats.org/officeDocument/2006/relationships/slide" Target="slides/slide113.xml" /><Relationship Id="rId119" Type="http://schemas.openxmlformats.org/officeDocument/2006/relationships/slide" Target="slides/slide118.xml" /><Relationship Id="rId127" Type="http://schemas.openxmlformats.org/officeDocument/2006/relationships/slide" Target="slides/slide126.xml" /><Relationship Id="rId10" Type="http://schemas.openxmlformats.org/officeDocument/2006/relationships/slide" Target="slides/slide9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73" Type="http://schemas.openxmlformats.org/officeDocument/2006/relationships/slide" Target="slides/slide72.xml" /><Relationship Id="rId78" Type="http://schemas.openxmlformats.org/officeDocument/2006/relationships/slide" Target="slides/slide77.xml" /><Relationship Id="rId81" Type="http://schemas.openxmlformats.org/officeDocument/2006/relationships/slide" Target="slides/slide80.xml" /><Relationship Id="rId86" Type="http://schemas.openxmlformats.org/officeDocument/2006/relationships/slide" Target="slides/slide85.xml" /><Relationship Id="rId94" Type="http://schemas.openxmlformats.org/officeDocument/2006/relationships/slide" Target="slides/slide93.xml" /><Relationship Id="rId99" Type="http://schemas.openxmlformats.org/officeDocument/2006/relationships/slide" Target="slides/slide98.xml" /><Relationship Id="rId101" Type="http://schemas.openxmlformats.org/officeDocument/2006/relationships/slide" Target="slides/slide100.xml" /><Relationship Id="rId122" Type="http://schemas.openxmlformats.org/officeDocument/2006/relationships/slide" Target="slides/slide121.xml" /><Relationship Id="rId130" Type="http://schemas.openxmlformats.org/officeDocument/2006/relationships/slide" Target="slides/slide129.xml" /><Relationship Id="rId135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9" Type="http://schemas.openxmlformats.org/officeDocument/2006/relationships/slide" Target="slides/slide38.xml" /><Relationship Id="rId109" Type="http://schemas.openxmlformats.org/officeDocument/2006/relationships/slide" Target="slides/slide108.xml" /><Relationship Id="rId34" Type="http://schemas.openxmlformats.org/officeDocument/2006/relationships/slide" Target="slides/slide33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76" Type="http://schemas.openxmlformats.org/officeDocument/2006/relationships/slide" Target="slides/slide75.xml" /><Relationship Id="rId97" Type="http://schemas.openxmlformats.org/officeDocument/2006/relationships/slide" Target="slides/slide96.xml" /><Relationship Id="rId104" Type="http://schemas.openxmlformats.org/officeDocument/2006/relationships/slide" Target="slides/slide103.xml" /><Relationship Id="rId120" Type="http://schemas.openxmlformats.org/officeDocument/2006/relationships/slide" Target="slides/slide119.xml" /><Relationship Id="rId125" Type="http://schemas.openxmlformats.org/officeDocument/2006/relationships/slide" Target="slides/slide124.xml" /><Relationship Id="rId7" Type="http://schemas.openxmlformats.org/officeDocument/2006/relationships/slide" Target="slides/slide6.xml" /><Relationship Id="rId71" Type="http://schemas.openxmlformats.org/officeDocument/2006/relationships/slide" Target="slides/slide70.xml" /><Relationship Id="rId92" Type="http://schemas.openxmlformats.org/officeDocument/2006/relationships/slide" Target="slides/slide91.xml" /><Relationship Id="rId2" Type="http://schemas.openxmlformats.org/officeDocument/2006/relationships/slide" Target="slides/slide1.xml" /><Relationship Id="rId29" Type="http://schemas.openxmlformats.org/officeDocument/2006/relationships/slide" Target="slides/slide28.xml" /><Relationship Id="rId24" Type="http://schemas.openxmlformats.org/officeDocument/2006/relationships/slide" Target="slides/slide23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66" Type="http://schemas.openxmlformats.org/officeDocument/2006/relationships/slide" Target="slides/slide65.xml" /><Relationship Id="rId87" Type="http://schemas.openxmlformats.org/officeDocument/2006/relationships/slide" Target="slides/slide86.xml" /><Relationship Id="rId110" Type="http://schemas.openxmlformats.org/officeDocument/2006/relationships/slide" Target="slides/slide109.xml" /><Relationship Id="rId115" Type="http://schemas.openxmlformats.org/officeDocument/2006/relationships/slide" Target="slides/slide114.xml" /><Relationship Id="rId131" Type="http://schemas.openxmlformats.org/officeDocument/2006/relationships/notesMaster" Target="notesMasters/notesMaster1.xml" /><Relationship Id="rId61" Type="http://schemas.openxmlformats.org/officeDocument/2006/relationships/slide" Target="slides/slide60.xml" /><Relationship Id="rId82" Type="http://schemas.openxmlformats.org/officeDocument/2006/relationships/slide" Target="slides/slide81.xml" /><Relationship Id="rId19" Type="http://schemas.openxmlformats.org/officeDocument/2006/relationships/slide" Target="slides/slide18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F24C8-5539-4FBE-9AB4-1F4E74DEB092}" type="datetimeFigureOut">
              <a:rPr lang="en-IN" smtClean="0"/>
              <a:t>31-07-2020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47CA7-27E8-4F50-AAE3-0982A0287F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7926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 /><Relationship Id="rId1" Type="http://schemas.openxmlformats.org/officeDocument/2006/relationships/notesMaster" Target="../notesMasters/notesMaster1.xml" 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 /><Relationship Id="rId1" Type="http://schemas.openxmlformats.org/officeDocument/2006/relationships/notesMaster" Target="../notesMasters/notesMaster1.xml" 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 /><Relationship Id="rId1" Type="http://schemas.openxmlformats.org/officeDocument/2006/relationships/notesMaster" Target="../notesMasters/notesMaster1.xml" 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 /><Relationship Id="rId1" Type="http://schemas.openxmlformats.org/officeDocument/2006/relationships/notesMaster" Target="../notesMasters/notesMaster1.xml" 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 /><Relationship Id="rId1" Type="http://schemas.openxmlformats.org/officeDocument/2006/relationships/notesMaster" Target="../notesMasters/notesMaster1.xml" 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 /><Relationship Id="rId1" Type="http://schemas.openxmlformats.org/officeDocument/2006/relationships/notesMaster" Target="../notesMasters/notesMaster1.xml" 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 /><Relationship Id="rId1" Type="http://schemas.openxmlformats.org/officeDocument/2006/relationships/notesMaster" Target="../notesMasters/notesMaster1.xml" 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 /><Relationship Id="rId1" Type="http://schemas.openxmlformats.org/officeDocument/2006/relationships/notesMaster" Target="../notesMasters/notesMaster1.xml" 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 /><Relationship Id="rId1" Type="http://schemas.openxmlformats.org/officeDocument/2006/relationships/notesMaster" Target="../notesMasters/notesMaster1.xml" 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 /><Relationship Id="rId1" Type="http://schemas.openxmlformats.org/officeDocument/2006/relationships/notesMaster" Target="../notesMasters/notesMaster1.xml" 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 /><Relationship Id="rId1" Type="http://schemas.openxmlformats.org/officeDocument/2006/relationships/notesMaster" Target="../notesMasters/notesMaster1.xml" 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 /><Relationship Id="rId1" Type="http://schemas.openxmlformats.org/officeDocument/2006/relationships/notesMaster" Target="../notesMasters/notesMaster1.xml" 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 /><Relationship Id="rId1" Type="http://schemas.openxmlformats.org/officeDocument/2006/relationships/notesMaster" Target="../notesMasters/notesMaster1.xml" 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 /><Relationship Id="rId1" Type="http://schemas.openxmlformats.org/officeDocument/2006/relationships/notesMaster" Target="../notesMasters/notesMaster1.xml" 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 /><Relationship Id="rId1" Type="http://schemas.openxmlformats.org/officeDocument/2006/relationships/notesMaster" Target="../notesMasters/notesMaster1.xml" 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 /><Relationship Id="rId1" Type="http://schemas.openxmlformats.org/officeDocument/2006/relationships/notesMaster" Target="../notesMasters/notesMaster1.xml" 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 /><Relationship Id="rId1" Type="http://schemas.openxmlformats.org/officeDocument/2006/relationships/notesMaster" Target="../notesMasters/notesMaster1.xml" 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 /><Relationship Id="rId1" Type="http://schemas.openxmlformats.org/officeDocument/2006/relationships/notesMaster" Target="../notesMasters/notesMaster1.xml" 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 /><Relationship Id="rId1" Type="http://schemas.openxmlformats.org/officeDocument/2006/relationships/notesMaster" Target="../notesMasters/notesMaster1.xml" 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 /><Relationship Id="rId1" Type="http://schemas.openxmlformats.org/officeDocument/2006/relationships/notesMaster" Target="../notesMasters/notesMaster1.xml" 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 /><Relationship Id="rId1" Type="http://schemas.openxmlformats.org/officeDocument/2006/relationships/notesMaster" Target="../notesMasters/notesMaster1.xml" 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 /><Relationship Id="rId1" Type="http://schemas.openxmlformats.org/officeDocument/2006/relationships/notesMaster" Target="../notesMasters/notesMaster1.xml" 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 /><Relationship Id="rId1" Type="http://schemas.openxmlformats.org/officeDocument/2006/relationships/notesMaster" Target="../notesMasters/notesMaster1.xml" 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 /><Relationship Id="rId1" Type="http://schemas.openxmlformats.org/officeDocument/2006/relationships/notesMaster" Target="../notesMasters/notesMaster1.xml" 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 /><Relationship Id="rId1" Type="http://schemas.openxmlformats.org/officeDocument/2006/relationships/notesMaster" Target="../notesMasters/notesMaster1.xml" 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 /><Relationship Id="rId1" Type="http://schemas.openxmlformats.org/officeDocument/2006/relationships/notesMaster" Target="../notesMasters/notesMaster1.xml" 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 /><Relationship Id="rId1" Type="http://schemas.openxmlformats.org/officeDocument/2006/relationships/notesMaster" Target="../notesMasters/notesMaster1.xml" 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 /><Relationship Id="rId1" Type="http://schemas.openxmlformats.org/officeDocument/2006/relationships/notesMaster" Target="../notesMasters/notesMaster1.xml" 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 /><Relationship Id="rId1" Type="http://schemas.openxmlformats.org/officeDocument/2006/relationships/notesMaster" Target="../notesMasters/notesMaster1.xml" 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Rv</a:t>
            </a:r>
            <a:r>
              <a:rPr lang="en-IN" dirty="0"/>
              <a:t> bulges to </a:t>
            </a:r>
            <a:r>
              <a:rPr lang="en-IN" dirty="0" err="1"/>
              <a:t>rt</a:t>
            </a:r>
            <a:r>
              <a:rPr lang="en-IN" dirty="0"/>
              <a:t> side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0894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LOCATION</a:t>
            </a:r>
          </a:p>
          <a:p>
            <a:r>
              <a:rPr lang="en-IN" dirty="0"/>
              <a:t>Ra </a:t>
            </a:r>
            <a:r>
              <a:rPr lang="en-IN" dirty="0" err="1"/>
              <a:t>rv</a:t>
            </a:r>
            <a:r>
              <a:rPr lang="en-IN" dirty="0"/>
              <a:t> overload</a:t>
            </a:r>
          </a:p>
          <a:p>
            <a:r>
              <a:rPr lang="en-IN" dirty="0"/>
              <a:t>shunt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48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2702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49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7501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50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0862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51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075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52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57491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54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5756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55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220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Neg</a:t>
            </a:r>
            <a:r>
              <a:rPr lang="en-IN" dirty="0"/>
              <a:t> </a:t>
            </a:r>
            <a:r>
              <a:rPr lang="en-IN" dirty="0" err="1"/>
              <a:t>qrs</a:t>
            </a:r>
            <a:r>
              <a:rPr lang="en-IN" dirty="0"/>
              <a:t> in 1,avl –rad</a:t>
            </a:r>
            <a:r>
              <a:rPr lang="en-IN" baseline="0" dirty="0"/>
              <a:t> due to </a:t>
            </a:r>
            <a:r>
              <a:rPr lang="en-IN" baseline="0"/>
              <a:t>rvh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56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8009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57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611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58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2339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5136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61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1284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62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1197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64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19407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65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304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69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22484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73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51168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74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54326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75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26413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Lad-ps+rubella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76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1728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78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4071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03308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Rvh</a:t>
            </a:r>
            <a:r>
              <a:rPr lang="en-IN" dirty="0"/>
              <a:t> due to</a:t>
            </a:r>
            <a:r>
              <a:rPr lang="en-IN" baseline="0" dirty="0"/>
              <a:t> intrauterine </a:t>
            </a:r>
            <a:r>
              <a:rPr lang="en-IN" baseline="0" dirty="0" err="1"/>
              <a:t>rv</a:t>
            </a:r>
            <a:r>
              <a:rPr lang="en-IN" baseline="0" dirty="0"/>
              <a:t> overload</a:t>
            </a:r>
          </a:p>
          <a:p>
            <a:r>
              <a:rPr lang="en-IN" baseline="0" dirty="0"/>
              <a:t>No </a:t>
            </a:r>
            <a:r>
              <a:rPr lang="en-IN" baseline="0" dirty="0" err="1"/>
              <a:t>lvh</a:t>
            </a:r>
            <a:r>
              <a:rPr lang="en-IN" baseline="0" dirty="0"/>
              <a:t> in first </a:t>
            </a:r>
            <a:r>
              <a:rPr lang="en-IN" baseline="0" dirty="0" err="1"/>
              <a:t>yr</a:t>
            </a:r>
            <a:endParaRPr lang="en-IN" baseline="0" dirty="0"/>
          </a:p>
          <a:p>
            <a:r>
              <a:rPr lang="en-IN" baseline="0" dirty="0" err="1"/>
              <a:t>Lv</a:t>
            </a:r>
            <a:r>
              <a:rPr lang="en-IN" baseline="0" dirty="0"/>
              <a:t> +-strain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79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29707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pah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81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05448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83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22432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Mc</a:t>
            </a:r>
            <a:r>
              <a:rPr lang="en-IN" dirty="0"/>
              <a:t> </a:t>
            </a:r>
            <a:r>
              <a:rPr lang="en-IN" dirty="0" err="1"/>
              <a:t>chd</a:t>
            </a:r>
            <a:r>
              <a:rPr lang="en-IN" baseline="0" dirty="0"/>
              <a:t> </a:t>
            </a:r>
            <a:r>
              <a:rPr lang="en-IN" baseline="0" dirty="0" err="1"/>
              <a:t>asso</a:t>
            </a:r>
            <a:r>
              <a:rPr lang="en-IN" baseline="0" dirty="0"/>
              <a:t> with </a:t>
            </a:r>
            <a:r>
              <a:rPr lang="en-IN" baseline="0"/>
              <a:t>mesocardia-cctga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84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80961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85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96459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86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90070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Cctga</a:t>
            </a:r>
            <a:r>
              <a:rPr lang="en-IN" dirty="0"/>
              <a:t> with </a:t>
            </a:r>
            <a:r>
              <a:rPr lang="en-IN" dirty="0" err="1"/>
              <a:t>rv</a:t>
            </a:r>
            <a:r>
              <a:rPr lang="en-IN" dirty="0"/>
              <a:t> dominance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88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988030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89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06514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93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77135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96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4005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20457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97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66229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98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17413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99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25166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100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14961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Same as </a:t>
            </a:r>
            <a:r>
              <a:rPr lang="en-IN" dirty="0" err="1"/>
              <a:t>tof</a:t>
            </a:r>
            <a:endParaRPr lang="en-IN" dirty="0"/>
          </a:p>
          <a:p>
            <a:r>
              <a:rPr lang="en-IN" dirty="0"/>
              <a:t>Pulmonary atresia</a:t>
            </a:r>
            <a:r>
              <a:rPr lang="en-IN" baseline="0" dirty="0"/>
              <a:t> with </a:t>
            </a:r>
            <a:r>
              <a:rPr lang="en-IN" baseline="0" dirty="0" err="1"/>
              <a:t>vsd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101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0093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102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97154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104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94598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105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30342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106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12028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108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7845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4</a:t>
            </a:r>
            <a:r>
              <a:rPr lang="en-IN" baseline="30000" dirty="0"/>
              <a:t>th</a:t>
            </a:r>
            <a:r>
              <a:rPr lang="en-IN" baseline="0" dirty="0"/>
              <a:t> malposition is </a:t>
            </a:r>
            <a:r>
              <a:rPr lang="en-IN" baseline="0" dirty="0" err="1"/>
              <a:t>mesocardia</a:t>
            </a:r>
            <a:endParaRPr lang="en-IN" baseline="0" dirty="0"/>
          </a:p>
          <a:p>
            <a:r>
              <a:rPr lang="en-IN" baseline="0" dirty="0" err="1"/>
              <a:t>Situs</a:t>
            </a:r>
            <a:r>
              <a:rPr lang="en-IN" baseline="0" dirty="0"/>
              <a:t> a/c to </a:t>
            </a:r>
            <a:r>
              <a:rPr lang="en-IN" baseline="0" dirty="0" err="1"/>
              <a:t>dta,la,stomach</a:t>
            </a:r>
            <a:endParaRPr lang="en-IN" baseline="0" dirty="0"/>
          </a:p>
          <a:p>
            <a:r>
              <a:rPr lang="en-IN" baseline="0" dirty="0" err="1"/>
              <a:t>Cardia</a:t>
            </a:r>
            <a:r>
              <a:rPr lang="en-IN" baseline="0" dirty="0"/>
              <a:t> a/c to apex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18054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109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02701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110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73836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112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040240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TA-</a:t>
            </a:r>
            <a:r>
              <a:rPr lang="en-IN" dirty="0" err="1"/>
              <a:t>sperior</a:t>
            </a:r>
            <a:r>
              <a:rPr lang="en-IN" dirty="0"/>
              <a:t> axis</a:t>
            </a:r>
          </a:p>
          <a:p>
            <a:r>
              <a:rPr lang="en-IN" dirty="0"/>
              <a:t>PA-normal axis</a:t>
            </a:r>
          </a:p>
          <a:p>
            <a:r>
              <a:rPr lang="en-IN" dirty="0"/>
              <a:t>Lad-</a:t>
            </a:r>
            <a:r>
              <a:rPr lang="en-IN" dirty="0" err="1"/>
              <a:t>rv</a:t>
            </a:r>
            <a:r>
              <a:rPr lang="en-IN" baseline="0" dirty="0"/>
              <a:t> ill developed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113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78704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114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28704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115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53509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116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787049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120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47345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121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03396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124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8700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Technical</a:t>
            </a:r>
            <a:r>
              <a:rPr lang="en-IN" baseline="0" dirty="0"/>
              <a:t> </a:t>
            </a:r>
            <a:r>
              <a:rPr lang="en-IN" baseline="0" dirty="0" err="1"/>
              <a:t>dextrocardia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42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5574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At the</a:t>
            </a:r>
            <a:r>
              <a:rPr lang="en-IN" baseline="0" dirty="0"/>
              <a:t> end </a:t>
            </a:r>
            <a:r>
              <a:rPr lang="en-IN" baseline="0" dirty="0" err="1"/>
              <a:t>ofexmn</a:t>
            </a:r>
            <a:r>
              <a:rPr lang="en-IN" baseline="0" dirty="0"/>
              <a:t>…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3431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Increased </a:t>
            </a:r>
            <a:r>
              <a:rPr lang="en-IN" dirty="0" err="1"/>
              <a:t>pbf,no</a:t>
            </a:r>
            <a:r>
              <a:rPr lang="en-IN" dirty="0"/>
              <a:t> cyanosis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45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4516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47CA7-27E8-4F50-AAE3-0982A0287F43}" type="slidenum">
              <a:rPr lang="en-IN" smtClean="0"/>
              <a:t>46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4730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4923-41B9-4AD5-81CA-01796323040B}" type="datetimeFigureOut">
              <a:rPr lang="en-IN" smtClean="0"/>
              <a:t>31-07-2020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8416-31F2-4F49-9239-222C0F26FE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0547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4923-41B9-4AD5-81CA-01796323040B}" type="datetimeFigureOut">
              <a:rPr lang="en-IN" smtClean="0"/>
              <a:t>31-07-2020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8416-31F2-4F49-9239-222C0F26FE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2022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4923-41B9-4AD5-81CA-01796323040B}" type="datetimeFigureOut">
              <a:rPr lang="en-IN" smtClean="0"/>
              <a:t>31-07-2020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8416-31F2-4F49-9239-222C0F26FE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5453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4923-41B9-4AD5-81CA-01796323040B}" type="datetimeFigureOut">
              <a:rPr lang="en-IN" smtClean="0"/>
              <a:t>31-07-2020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8416-31F2-4F49-9239-222C0F26FE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138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4923-41B9-4AD5-81CA-01796323040B}" type="datetimeFigureOut">
              <a:rPr lang="en-IN" smtClean="0"/>
              <a:t>31-07-2020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8416-31F2-4F49-9239-222C0F26FE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0215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4923-41B9-4AD5-81CA-01796323040B}" type="datetimeFigureOut">
              <a:rPr lang="en-IN" smtClean="0"/>
              <a:t>31-07-2020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8416-31F2-4F49-9239-222C0F26FE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9268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4923-41B9-4AD5-81CA-01796323040B}" type="datetimeFigureOut">
              <a:rPr lang="en-IN" smtClean="0"/>
              <a:t>31-07-2020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8416-31F2-4F49-9239-222C0F26FE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8910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4923-41B9-4AD5-81CA-01796323040B}" type="datetimeFigureOut">
              <a:rPr lang="en-IN" smtClean="0"/>
              <a:t>31-07-2020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8416-31F2-4F49-9239-222C0F26FE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105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4923-41B9-4AD5-81CA-01796323040B}" type="datetimeFigureOut">
              <a:rPr lang="en-IN" smtClean="0"/>
              <a:t>31-07-2020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8416-31F2-4F49-9239-222C0F26FE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920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4923-41B9-4AD5-81CA-01796323040B}" type="datetimeFigureOut">
              <a:rPr lang="en-IN" smtClean="0"/>
              <a:t>31-07-2020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8416-31F2-4F49-9239-222C0F26FE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7958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4923-41B9-4AD5-81CA-01796323040B}" type="datetimeFigureOut">
              <a:rPr lang="en-IN" smtClean="0"/>
              <a:t>31-07-2020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8416-31F2-4F49-9239-222C0F26FE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1765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24923-41B9-4AD5-81CA-01796323040B}" type="datetimeFigureOut">
              <a:rPr lang="en-IN" smtClean="0"/>
              <a:t>31-07-2020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C8416-31F2-4F49-9239-222C0F26FE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86453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.jpeg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 /><Relationship Id="rId1" Type="http://schemas.openxmlformats.org/officeDocument/2006/relationships/slideLayout" Target="../slideLayouts/slideLayout2.xml" 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notesSlide" Target="../notesSlides/notesSlide44.xml" /><Relationship Id="rId1" Type="http://schemas.openxmlformats.org/officeDocument/2006/relationships/slideLayout" Target="../slideLayouts/slideLayout2.xml" 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 /><Relationship Id="rId1" Type="http://schemas.openxmlformats.org/officeDocument/2006/relationships/slideLayout" Target="../slideLayouts/slideLayout2.xml" 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2.xml" 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 /><Relationship Id="rId1" Type="http://schemas.openxmlformats.org/officeDocument/2006/relationships/slideLayout" Target="../slideLayouts/slideLayout2.xml" 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 /><Relationship Id="rId2" Type="http://schemas.openxmlformats.org/officeDocument/2006/relationships/notesSlide" Target="../notesSlides/notesSlide47.xml" /><Relationship Id="rId1" Type="http://schemas.openxmlformats.org/officeDocument/2006/relationships/slideLayout" Target="../slideLayouts/slideLayout2.xml" 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notesSlide" Target="../notesSlides/notesSlide48.xml" /><Relationship Id="rId1" Type="http://schemas.openxmlformats.org/officeDocument/2006/relationships/slideLayout" Target="../slideLayouts/slideLayout2.xml" 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 /><Relationship Id="rId1" Type="http://schemas.openxmlformats.org/officeDocument/2006/relationships/slideLayout" Target="../slideLayouts/slideLayout2.xml" 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notesSlide" Target="../notesSlides/notesSlide50.xml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notesSlide" Target="../notesSlides/notesSlide51.xml" /><Relationship Id="rId1" Type="http://schemas.openxmlformats.org/officeDocument/2006/relationships/slideLayout" Target="../slideLayouts/slideLayout2.xml" 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 /><Relationship Id="rId2" Type="http://schemas.openxmlformats.org/officeDocument/2006/relationships/notesSlide" Target="../notesSlides/notesSlide52.xml" /><Relationship Id="rId1" Type="http://schemas.openxmlformats.org/officeDocument/2006/relationships/slideLayout" Target="../slideLayouts/slideLayout2.xml" 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 /><Relationship Id="rId1" Type="http://schemas.openxmlformats.org/officeDocument/2006/relationships/slideLayout" Target="../slideLayouts/slideLayout2.xml" 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 /><Relationship Id="rId1" Type="http://schemas.openxmlformats.org/officeDocument/2006/relationships/slideLayout" Target="../slideLayouts/slideLayout2.xml" 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 /><Relationship Id="rId2" Type="http://schemas.openxmlformats.org/officeDocument/2006/relationships/notesSlide" Target="../notesSlides/notesSlide55.xml" /><Relationship Id="rId1" Type="http://schemas.openxmlformats.org/officeDocument/2006/relationships/slideLayout" Target="../slideLayouts/slideLayout2.xml" 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 /><Relationship Id="rId1" Type="http://schemas.openxmlformats.org/officeDocument/2006/relationships/slideLayout" Target="../slideLayouts/slideLayout2.xml" 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 /><Relationship Id="rId2" Type="http://schemas.openxmlformats.org/officeDocument/2006/relationships/notesSlide" Target="../notesSlides/notesSlide57.xml" /><Relationship Id="rId1" Type="http://schemas.openxmlformats.org/officeDocument/2006/relationships/slideLayout" Target="../slideLayouts/slideLayout2.xml" 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 /><Relationship Id="rId2" Type="http://schemas.openxmlformats.org/officeDocument/2006/relationships/notesSlide" Target="../notesSlides/notesSlide58.xml" /><Relationship Id="rId1" Type="http://schemas.openxmlformats.org/officeDocument/2006/relationships/slideLayout" Target="../slideLayouts/slideLayout2.xml" 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2.xml" 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 /><Relationship Id="rId2" Type="http://schemas.openxmlformats.org/officeDocument/2006/relationships/notesSlide" Target="../notesSlides/notesSlide59.xml" /><Relationship Id="rId1" Type="http://schemas.openxmlformats.org/officeDocument/2006/relationships/slideLayout" Target="../slideLayouts/slideLayout2.xml" 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2.xml" 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 /><Relationship Id="rId1" Type="http://schemas.openxmlformats.org/officeDocument/2006/relationships/slideLayout" Target="../slideLayouts/slideLayout2.xml" 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3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2.xml" 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2.xml" 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 /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2.xml" 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2.xml" 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2.xml" 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2.xml" 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2.xml" 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2.xml" 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2.xml" 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2.xml" 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 /><Relationship Id="rId1" Type="http://schemas.openxmlformats.org/officeDocument/2006/relationships/slideLayout" Target="../slideLayouts/slideLayout2.xml" 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notesSlide" Target="../notesSlides/notesSlide29.xml" /><Relationship Id="rId1" Type="http://schemas.openxmlformats.org/officeDocument/2006/relationships/slideLayout" Target="../slideLayouts/slideLayout2.xml" 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notesSlide" Target="../notesSlides/notesSlide30.xml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notesSlide" Target="../notesSlides/notesSlide31.xml" /><Relationship Id="rId1" Type="http://schemas.openxmlformats.org/officeDocument/2006/relationships/slideLayout" Target="../slideLayouts/slideLayout2.xml" 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 /><Relationship Id="rId1" Type="http://schemas.openxmlformats.org/officeDocument/2006/relationships/slideLayout" Target="../slideLayouts/slideLayout2.xml" 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 /><Relationship Id="rId1" Type="http://schemas.openxmlformats.org/officeDocument/2006/relationships/slideLayout" Target="../slideLayouts/slideLayout2.xml" 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notesSlide" Target="../notesSlides/notesSlide34.xml" /><Relationship Id="rId1" Type="http://schemas.openxmlformats.org/officeDocument/2006/relationships/slideLayout" Target="../slideLayouts/slideLayout2.xml" 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notesSlide" Target="../notesSlides/notesSlide35.xml" /><Relationship Id="rId1" Type="http://schemas.openxmlformats.org/officeDocument/2006/relationships/slideLayout" Target="../slideLayouts/slideLayout4.xml" 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 /><Relationship Id="rId2" Type="http://schemas.openxmlformats.org/officeDocument/2006/relationships/notesSlide" Target="../notesSlides/notesSlide36.xml" /><Relationship Id="rId1" Type="http://schemas.openxmlformats.org/officeDocument/2006/relationships/slideLayout" Target="../slideLayouts/slideLayout2.xml" 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2.xml" 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2.xml" 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 /><Relationship Id="rId1" Type="http://schemas.openxmlformats.org/officeDocument/2006/relationships/slideLayout" Target="../slideLayouts/slideLayout2.xml" 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notesSlide" Target="../notesSlides/notesSlide39.xml" /><Relationship Id="rId1" Type="http://schemas.openxmlformats.org/officeDocument/2006/relationships/slideLayout" Target="../slideLayouts/slideLayout2.xml" 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 /><Relationship Id="rId1" Type="http://schemas.openxmlformats.org/officeDocument/2006/relationships/slideLayout" Target="../slideLayouts/slideLayout2.xml" 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 /><Relationship Id="rId1" Type="http://schemas.openxmlformats.org/officeDocument/2006/relationships/slideLayout" Target="../slideLayouts/slideLayout2.xml" 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 /><Relationship Id="rId2" Type="http://schemas.openxmlformats.org/officeDocument/2006/relationships/notesSlide" Target="../notesSlides/notesSlide42.xml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ECG IN CONGENITAL HEART DISEASE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N" sz="2400" b="1" dirty="0" err="1">
                <a:solidFill>
                  <a:schemeClr val="accent3">
                    <a:lumMod val="75000"/>
                  </a:schemeClr>
                </a:solidFill>
              </a:rPr>
              <a:t>Dr.Muhammad</a:t>
            </a:r>
            <a:r>
              <a:rPr lang="en-IN" sz="2400" b="1" dirty="0">
                <a:solidFill>
                  <a:schemeClr val="accent3">
                    <a:lumMod val="75000"/>
                  </a:schemeClr>
                </a:solidFill>
              </a:rPr>
              <a:t> Ameen C</a:t>
            </a:r>
          </a:p>
          <a:p>
            <a:r>
              <a:rPr lang="en-IN" sz="2400" b="1" dirty="0">
                <a:solidFill>
                  <a:schemeClr val="accent3">
                    <a:lumMod val="75000"/>
                  </a:schemeClr>
                </a:solidFill>
              </a:rPr>
              <a:t>Senior Resident Cardiology</a:t>
            </a:r>
          </a:p>
          <a:p>
            <a:r>
              <a:rPr lang="en-IN" sz="2400" b="1" dirty="0">
                <a:solidFill>
                  <a:schemeClr val="accent3">
                    <a:lumMod val="75000"/>
                  </a:schemeClr>
                </a:solidFill>
              </a:rPr>
              <a:t>GMCH Kozhikode</a:t>
            </a:r>
          </a:p>
        </p:txBody>
      </p:sp>
      <p:pic>
        <p:nvPicPr>
          <p:cNvPr id="1026" name="Picture 2" descr="C:\Users\maibn\Desktop\CARDIO\covid19\IMG_20200621_1106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8973799" y="-1563555"/>
            <a:ext cx="45719" cy="6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ibn\Desktop\CARDIO\covid19\IMG_20200621_1106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965" y="0"/>
            <a:ext cx="1603035" cy="213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aibn\Desktop\CARDIO\covid19\Heart-attack-793x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"/>
            <a:ext cx="7308304" cy="197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648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 err="1"/>
              <a:t>Cor</a:t>
            </a:r>
            <a:r>
              <a:rPr lang="en-IN" dirty="0"/>
              <a:t> </a:t>
            </a:r>
            <a:r>
              <a:rPr lang="en-IN" dirty="0" err="1"/>
              <a:t>triatriatum</a:t>
            </a:r>
            <a:endParaRPr lang="en-IN" dirty="0"/>
          </a:p>
          <a:p>
            <a:pPr>
              <a:lnSpc>
                <a:spcPct val="150000"/>
              </a:lnSpc>
            </a:pPr>
            <a:r>
              <a:rPr lang="en-IN" dirty="0"/>
              <a:t>Congenital MS</a:t>
            </a:r>
          </a:p>
          <a:p>
            <a:pPr>
              <a:lnSpc>
                <a:spcPct val="150000"/>
              </a:lnSpc>
            </a:pPr>
            <a:r>
              <a:rPr lang="en-IN" dirty="0" err="1"/>
              <a:t>Lutembachers</a:t>
            </a:r>
            <a:r>
              <a:rPr lang="en-IN" dirty="0"/>
              <a:t> syndrome</a:t>
            </a:r>
          </a:p>
          <a:p>
            <a:pPr>
              <a:lnSpc>
                <a:spcPct val="150000"/>
              </a:lnSpc>
            </a:pPr>
            <a:r>
              <a:rPr lang="en-IN" dirty="0" err="1"/>
              <a:t>Endocardial</a:t>
            </a:r>
            <a:r>
              <a:rPr lang="en-IN" dirty="0"/>
              <a:t> cushion defect</a:t>
            </a:r>
          </a:p>
        </p:txBody>
      </p:sp>
    </p:spTree>
    <p:extLst>
      <p:ext uri="{BB962C8B-B14F-4D97-AF65-F5344CB8AC3E}">
        <p14:creationId xmlns:p14="http://schemas.microsoft.com/office/powerpoint/2010/main" val="296917932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Case 13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3y boy</a:t>
            </a:r>
          </a:p>
          <a:p>
            <a:pPr>
              <a:lnSpc>
                <a:spcPct val="150000"/>
              </a:lnSpc>
            </a:pPr>
            <a:r>
              <a:rPr lang="en-IN" dirty="0"/>
              <a:t>Cyanosis</a:t>
            </a:r>
          </a:p>
          <a:p>
            <a:pPr>
              <a:lnSpc>
                <a:spcPct val="150000"/>
              </a:lnSpc>
            </a:pPr>
            <a:r>
              <a:rPr lang="en-IN" dirty="0"/>
              <a:t>Continuous murmur</a:t>
            </a:r>
          </a:p>
          <a:p>
            <a:pPr>
              <a:lnSpc>
                <a:spcPct val="150000"/>
              </a:lnSpc>
            </a:pPr>
            <a:r>
              <a:rPr lang="en-IN" dirty="0"/>
              <a:t>No cardiomegaly</a:t>
            </a:r>
          </a:p>
          <a:p>
            <a:pPr>
              <a:lnSpc>
                <a:spcPct val="150000"/>
              </a:lnSpc>
            </a:pPr>
            <a:r>
              <a:rPr lang="en-IN" dirty="0"/>
              <a:t>Spo2 80%</a:t>
            </a:r>
          </a:p>
        </p:txBody>
      </p:sp>
    </p:spTree>
    <p:extLst>
      <p:ext uri="{BB962C8B-B14F-4D97-AF65-F5344CB8AC3E}">
        <p14:creationId xmlns:p14="http://schemas.microsoft.com/office/powerpoint/2010/main" val="124238739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Pulmonary atresia with VSD</a:t>
            </a:r>
          </a:p>
        </p:txBody>
      </p:sp>
      <p:pic>
        <p:nvPicPr>
          <p:cNvPr id="4" name="Picture 2" descr="C:\Users\maibn\Desktop\tempFileForShare_20200719-13500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49" y="1600200"/>
            <a:ext cx="786290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3848" y="3501008"/>
            <a:ext cx="13903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b="1" dirty="0"/>
              <a:t>Same as TOF</a:t>
            </a:r>
          </a:p>
        </p:txBody>
      </p:sp>
    </p:spTree>
    <p:extLst>
      <p:ext uri="{BB962C8B-B14F-4D97-AF65-F5344CB8AC3E}">
        <p14:creationId xmlns:p14="http://schemas.microsoft.com/office/powerpoint/2010/main" val="148058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Post Op TOF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Advanced RBBB</a:t>
            </a:r>
          </a:p>
          <a:p>
            <a:pPr>
              <a:lnSpc>
                <a:spcPct val="150000"/>
              </a:lnSpc>
            </a:pPr>
            <a:r>
              <a:rPr lang="en-IN" dirty="0"/>
              <a:t>injury of distal conduction system by surgery</a:t>
            </a:r>
          </a:p>
          <a:p>
            <a:pPr>
              <a:lnSpc>
                <a:spcPct val="150000"/>
              </a:lnSpc>
            </a:pPr>
            <a:r>
              <a:rPr lang="en-IN" dirty="0"/>
              <a:t>QRS&gt;180ms:Risk factor for SCD</a:t>
            </a:r>
          </a:p>
          <a:p>
            <a:pPr marL="0" indent="0">
              <a:lnSpc>
                <a:spcPct val="150000"/>
              </a:lnSpc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526910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 descr="C:\Users\maibn\Desktop\CARDIO\covid19\tofecg-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030657" cy="583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4866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Case 14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IN" dirty="0"/>
              <a:t>6y boy</a:t>
            </a:r>
          </a:p>
          <a:p>
            <a:pPr>
              <a:lnSpc>
                <a:spcPct val="150000"/>
              </a:lnSpc>
            </a:pPr>
            <a:r>
              <a:rPr lang="en-IN" dirty="0"/>
              <a:t>No cyanosis</a:t>
            </a:r>
          </a:p>
          <a:p>
            <a:pPr>
              <a:lnSpc>
                <a:spcPct val="150000"/>
              </a:lnSpc>
            </a:pPr>
            <a:r>
              <a:rPr lang="en-IN" dirty="0"/>
              <a:t>Spo2 90%</a:t>
            </a:r>
          </a:p>
          <a:p>
            <a:pPr>
              <a:lnSpc>
                <a:spcPct val="150000"/>
              </a:lnSpc>
            </a:pPr>
            <a:r>
              <a:rPr lang="en-IN" dirty="0"/>
              <a:t>CHF in infancy</a:t>
            </a:r>
          </a:p>
          <a:p>
            <a:pPr>
              <a:lnSpc>
                <a:spcPct val="150000"/>
              </a:lnSpc>
            </a:pPr>
            <a:r>
              <a:rPr lang="en-IN" dirty="0"/>
              <a:t>IE+</a:t>
            </a:r>
          </a:p>
          <a:p>
            <a:pPr>
              <a:lnSpc>
                <a:spcPct val="150000"/>
              </a:lnSpc>
            </a:pPr>
            <a:r>
              <a:rPr lang="en-IN" dirty="0"/>
              <a:t>ESM at pulmonary </a:t>
            </a:r>
            <a:r>
              <a:rPr lang="en-IN" dirty="0" err="1"/>
              <a:t>area,soft</a:t>
            </a:r>
            <a:r>
              <a:rPr lang="en-IN" dirty="0"/>
              <a:t> P2</a:t>
            </a:r>
          </a:p>
        </p:txBody>
      </p:sp>
    </p:spTree>
    <p:extLst>
      <p:ext uri="{BB962C8B-B14F-4D97-AF65-F5344CB8AC3E}">
        <p14:creationId xmlns:p14="http://schemas.microsoft.com/office/powerpoint/2010/main" val="1204871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DORV</a:t>
            </a:r>
          </a:p>
        </p:txBody>
      </p:sp>
      <p:pic>
        <p:nvPicPr>
          <p:cNvPr id="8194" name="Picture 2" descr="C:\Users\maibn\Desktop\CARDIO\covid19\ECG+showing+deep+S+wave+in+V5-6+indicating+right+ventricular+hypertrophy.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9" b="16645"/>
          <a:stretch/>
        </p:blipFill>
        <p:spPr bwMode="auto">
          <a:xfrm>
            <a:off x="251520" y="1844824"/>
            <a:ext cx="8568952" cy="448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24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DORV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IN" dirty="0"/>
              <a:t>Varies with clinical type</a:t>
            </a:r>
          </a:p>
          <a:p>
            <a:pPr>
              <a:lnSpc>
                <a:spcPct val="150000"/>
              </a:lnSpc>
            </a:pPr>
            <a:r>
              <a:rPr lang="en-IN" dirty="0"/>
              <a:t>RVH is universal</a:t>
            </a:r>
          </a:p>
          <a:p>
            <a:pPr>
              <a:lnSpc>
                <a:spcPct val="150000"/>
              </a:lnSpc>
            </a:pPr>
            <a:r>
              <a:rPr lang="en-IN" dirty="0" err="1"/>
              <a:t>Subaortic</a:t>
            </a:r>
            <a:r>
              <a:rPr lang="en-IN" dirty="0"/>
              <a:t> VSD with PS:TOF </a:t>
            </a:r>
            <a:r>
              <a:rPr lang="en-IN" dirty="0" err="1"/>
              <a:t>like:RAD</a:t>
            </a:r>
            <a:endParaRPr lang="en-IN" dirty="0"/>
          </a:p>
          <a:p>
            <a:pPr>
              <a:lnSpc>
                <a:spcPct val="150000"/>
              </a:lnSpc>
            </a:pPr>
            <a:r>
              <a:rPr lang="en-IN" dirty="0" err="1"/>
              <a:t>Subaortic</a:t>
            </a:r>
            <a:r>
              <a:rPr lang="en-IN" dirty="0"/>
              <a:t> VSD with no PS:ECD </a:t>
            </a:r>
            <a:r>
              <a:rPr lang="en-IN" dirty="0" err="1"/>
              <a:t>like:LAD</a:t>
            </a:r>
            <a:endParaRPr lang="en-IN" dirty="0"/>
          </a:p>
          <a:p>
            <a:pPr>
              <a:lnSpc>
                <a:spcPct val="150000"/>
              </a:lnSpc>
            </a:pPr>
            <a:r>
              <a:rPr lang="en-IN" dirty="0" err="1"/>
              <a:t>Subpulmonic</a:t>
            </a:r>
            <a:r>
              <a:rPr lang="en-IN" dirty="0"/>
              <a:t> VSD:TGA </a:t>
            </a:r>
            <a:r>
              <a:rPr lang="en-IN" dirty="0" err="1"/>
              <a:t>like:RAD,RVH,LV</a:t>
            </a:r>
            <a:r>
              <a:rPr lang="en-IN" dirty="0"/>
              <a:t> volume </a:t>
            </a:r>
            <a:r>
              <a:rPr lang="en-IN" dirty="0" err="1"/>
              <a:t>overload,first</a:t>
            </a:r>
            <a:r>
              <a:rPr lang="en-IN" dirty="0"/>
              <a:t> degree AV block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547" y="0"/>
            <a:ext cx="2415453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72243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Tips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IN" dirty="0"/>
              <a:t>PR prolongation and CCW loop- DORV rather than TOF</a:t>
            </a:r>
          </a:p>
          <a:p>
            <a:pPr>
              <a:lnSpc>
                <a:spcPct val="150000"/>
              </a:lnSpc>
            </a:pPr>
            <a:r>
              <a:rPr lang="en-IN" dirty="0"/>
              <a:t>CCW loop with LAD and LV force- DORV without PS</a:t>
            </a:r>
          </a:p>
          <a:p>
            <a:pPr>
              <a:lnSpc>
                <a:spcPct val="150000"/>
              </a:lnSpc>
            </a:pPr>
            <a:r>
              <a:rPr lang="en-IN" dirty="0"/>
              <a:t>As PS increases, QRS axis increasingly shift to right but </a:t>
            </a:r>
            <a:r>
              <a:rPr lang="en-IN" dirty="0">
                <a:solidFill>
                  <a:srgbClr val="FF0000"/>
                </a:solidFill>
              </a:rPr>
              <a:t>loop remains CCW</a:t>
            </a:r>
          </a:p>
        </p:txBody>
      </p:sp>
    </p:spTree>
    <p:extLst>
      <p:ext uri="{BB962C8B-B14F-4D97-AF65-F5344CB8AC3E}">
        <p14:creationId xmlns:p14="http://schemas.microsoft.com/office/powerpoint/2010/main" val="8136698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Case 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20 month</a:t>
            </a:r>
          </a:p>
          <a:p>
            <a:pPr>
              <a:lnSpc>
                <a:spcPct val="150000"/>
              </a:lnSpc>
            </a:pPr>
            <a:r>
              <a:rPr lang="en-IN" dirty="0"/>
              <a:t>CHF</a:t>
            </a:r>
          </a:p>
          <a:p>
            <a:pPr>
              <a:lnSpc>
                <a:spcPct val="150000"/>
              </a:lnSpc>
            </a:pPr>
            <a:r>
              <a:rPr lang="en-IN" dirty="0"/>
              <a:t>Systolic murmur</a:t>
            </a:r>
          </a:p>
          <a:p>
            <a:pPr>
              <a:lnSpc>
                <a:spcPct val="150000"/>
              </a:lnSpc>
            </a:pPr>
            <a:r>
              <a:rPr lang="en-IN" dirty="0"/>
              <a:t>Mild cyanosis</a:t>
            </a:r>
          </a:p>
          <a:p>
            <a:pPr>
              <a:lnSpc>
                <a:spcPct val="150000"/>
              </a:lnSpc>
            </a:pPr>
            <a:r>
              <a:rPr lang="en-IN" dirty="0"/>
              <a:t>CXR-</a:t>
            </a:r>
            <a:r>
              <a:rPr lang="en-IN" dirty="0" err="1"/>
              <a:t>cardiomegaly,increased</a:t>
            </a:r>
            <a:r>
              <a:rPr lang="en-IN" dirty="0"/>
              <a:t> PBF</a:t>
            </a:r>
          </a:p>
        </p:txBody>
      </p:sp>
    </p:spTree>
    <p:extLst>
      <p:ext uri="{BB962C8B-B14F-4D97-AF65-F5344CB8AC3E}">
        <p14:creationId xmlns:p14="http://schemas.microsoft.com/office/powerpoint/2010/main" val="424626837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Tricuspid Atresia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7" name="Picture 3" descr="C:\Users\maibn\Desktop\CARDIO\covid19\Tricuspid-atresia-ECG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1" y="2005563"/>
            <a:ext cx="9129095" cy="44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7864" y="4509120"/>
            <a:ext cx="1963999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sz="2400" b="1" dirty="0"/>
              <a:t>CCW loop</a:t>
            </a:r>
          </a:p>
          <a:p>
            <a:r>
              <a:rPr lang="en-IN" sz="2400" b="1" dirty="0"/>
              <a:t>LAD</a:t>
            </a:r>
          </a:p>
          <a:p>
            <a:r>
              <a:rPr lang="en-IN" sz="2400" b="1" dirty="0"/>
              <a:t>No RV force</a:t>
            </a:r>
          </a:p>
          <a:p>
            <a:r>
              <a:rPr lang="en-IN" sz="2400" b="1" dirty="0"/>
              <a:t>LV dominance</a:t>
            </a:r>
          </a:p>
        </p:txBody>
      </p:sp>
    </p:spTree>
    <p:extLst>
      <p:ext uri="{BB962C8B-B14F-4D97-AF65-F5344CB8AC3E}">
        <p14:creationId xmlns:p14="http://schemas.microsoft.com/office/powerpoint/2010/main" val="323827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PR interval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Birth: 80-160ms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1 </a:t>
            </a:r>
            <a:r>
              <a:rPr lang="en-IN" dirty="0" err="1"/>
              <a:t>yr</a:t>
            </a:r>
            <a:r>
              <a:rPr lang="en-IN" dirty="0"/>
              <a:t>: 70-150ms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5 </a:t>
            </a:r>
            <a:r>
              <a:rPr lang="en-IN" dirty="0" err="1"/>
              <a:t>yrs</a:t>
            </a:r>
            <a:r>
              <a:rPr lang="en-IN" dirty="0"/>
              <a:t>: 80-160ms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10yrs: 90-170ms</a:t>
            </a:r>
          </a:p>
        </p:txBody>
      </p:sp>
    </p:spTree>
    <p:extLst>
      <p:ext uri="{BB962C8B-B14F-4D97-AF65-F5344CB8AC3E}">
        <p14:creationId xmlns:p14="http://schemas.microsoft.com/office/powerpoint/2010/main" val="364919025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Users\maibn\Desktop\CARDIO\covid19\Tricuspid-atresia-ECG-annotated-1-1024x502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8" y="1628800"/>
            <a:ext cx="9129782" cy="44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65004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Case 16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7m</a:t>
            </a:r>
          </a:p>
          <a:p>
            <a:pPr>
              <a:lnSpc>
                <a:spcPct val="150000"/>
              </a:lnSpc>
            </a:pPr>
            <a:r>
              <a:rPr lang="en-IN" dirty="0"/>
              <a:t>CHF</a:t>
            </a:r>
          </a:p>
          <a:p>
            <a:pPr>
              <a:lnSpc>
                <a:spcPct val="150000"/>
              </a:lnSpc>
            </a:pPr>
            <a:r>
              <a:rPr lang="en-IN" dirty="0"/>
              <a:t>MSM+</a:t>
            </a:r>
          </a:p>
          <a:p>
            <a:pPr>
              <a:lnSpc>
                <a:spcPct val="150000"/>
              </a:lnSpc>
            </a:pPr>
            <a:r>
              <a:rPr lang="en-IN" dirty="0"/>
              <a:t>Cyanosis</a:t>
            </a:r>
          </a:p>
          <a:p>
            <a:pPr>
              <a:lnSpc>
                <a:spcPct val="150000"/>
              </a:lnSpc>
            </a:pPr>
            <a:r>
              <a:rPr lang="en-IN" dirty="0"/>
              <a:t>CXR-plethora</a:t>
            </a:r>
          </a:p>
        </p:txBody>
      </p:sp>
    </p:spTree>
    <p:extLst>
      <p:ext uri="{BB962C8B-B14F-4D97-AF65-F5344CB8AC3E}">
        <p14:creationId xmlns:p14="http://schemas.microsoft.com/office/powerpoint/2010/main" val="257655369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</a:p>
        </p:txBody>
      </p:sp>
      <p:pic>
        <p:nvPicPr>
          <p:cNvPr id="3074" name="Picture 2" descr="C:\Users\maibn\Desktop\CARDIO\covid19\DA2DB3C264FF2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20472" cy="628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7824" y="2924944"/>
            <a:ext cx="2817438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CCW loop</a:t>
            </a:r>
          </a:p>
          <a:p>
            <a:r>
              <a:rPr lang="en-IN" dirty="0"/>
              <a:t>Some RV force</a:t>
            </a:r>
          </a:p>
          <a:p>
            <a:r>
              <a:rPr lang="en-IN" dirty="0"/>
              <a:t>Tall p</a:t>
            </a:r>
          </a:p>
          <a:p>
            <a:r>
              <a:rPr lang="en-IN" dirty="0"/>
              <a:t>Tricuspid Atresia with D-TGA</a:t>
            </a:r>
          </a:p>
        </p:txBody>
      </p:sp>
    </p:spTree>
    <p:extLst>
      <p:ext uri="{BB962C8B-B14F-4D97-AF65-F5344CB8AC3E}">
        <p14:creationId xmlns:p14="http://schemas.microsoft.com/office/powerpoint/2010/main" val="339593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Tricuspid Atresia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Cyanotic child</a:t>
            </a:r>
          </a:p>
          <a:p>
            <a:r>
              <a:rPr lang="en-IN" dirty="0"/>
              <a:t>RAE,LVH,LAD</a:t>
            </a:r>
          </a:p>
          <a:p>
            <a:r>
              <a:rPr lang="en-IN" dirty="0" err="1"/>
              <a:t>Counterclockwise</a:t>
            </a:r>
            <a:r>
              <a:rPr lang="en-IN" dirty="0"/>
              <a:t> loop</a:t>
            </a:r>
          </a:p>
          <a:p>
            <a:r>
              <a:rPr lang="en-IN" dirty="0"/>
              <a:t>With TGA</a:t>
            </a:r>
          </a:p>
          <a:p>
            <a:pPr lvl="1"/>
            <a:r>
              <a:rPr lang="en-IN" dirty="0"/>
              <a:t>Better PBF</a:t>
            </a:r>
          </a:p>
          <a:p>
            <a:pPr lvl="1"/>
            <a:r>
              <a:rPr lang="en-IN" dirty="0"/>
              <a:t>Can have LA forces and normal QRS</a:t>
            </a:r>
          </a:p>
          <a:p>
            <a:pPr lvl="1"/>
            <a:r>
              <a:rPr lang="en-IN" dirty="0"/>
              <a:t>Usually VSD is non-restrictive with well developed RV</a:t>
            </a:r>
          </a:p>
        </p:txBody>
      </p:sp>
    </p:spTree>
    <p:extLst>
      <p:ext uri="{BB962C8B-B14F-4D97-AF65-F5344CB8AC3E}">
        <p14:creationId xmlns:p14="http://schemas.microsoft.com/office/powerpoint/2010/main" val="182668112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Case 17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1y</a:t>
            </a:r>
          </a:p>
          <a:p>
            <a:pPr>
              <a:lnSpc>
                <a:spcPct val="150000"/>
              </a:lnSpc>
            </a:pPr>
            <a:r>
              <a:rPr lang="en-IN" dirty="0"/>
              <a:t>Cyanosis, no spells</a:t>
            </a:r>
          </a:p>
          <a:p>
            <a:pPr>
              <a:lnSpc>
                <a:spcPct val="150000"/>
              </a:lnSpc>
            </a:pPr>
            <a:r>
              <a:rPr lang="en-IN" dirty="0"/>
              <a:t>No CHF</a:t>
            </a:r>
          </a:p>
          <a:p>
            <a:pPr>
              <a:lnSpc>
                <a:spcPct val="150000"/>
              </a:lnSpc>
            </a:pPr>
            <a:r>
              <a:rPr lang="en-IN" dirty="0"/>
              <a:t>Continuous murmur</a:t>
            </a:r>
          </a:p>
          <a:p>
            <a:pPr>
              <a:lnSpc>
                <a:spcPct val="150000"/>
              </a:lnSpc>
            </a:pPr>
            <a:r>
              <a:rPr lang="en-IN" dirty="0"/>
              <a:t>CXR- decreased PBF</a:t>
            </a:r>
          </a:p>
        </p:txBody>
      </p:sp>
    </p:spTree>
    <p:extLst>
      <p:ext uri="{BB962C8B-B14F-4D97-AF65-F5344CB8AC3E}">
        <p14:creationId xmlns:p14="http://schemas.microsoft.com/office/powerpoint/2010/main" val="349349508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 descr="C:\Users\maibn\Desktop\CARDIO\covid19\chapter-34-Fig.34.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4096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7904" y="2276872"/>
            <a:ext cx="331943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b="1" dirty="0"/>
              <a:t>Pointed P-RAE</a:t>
            </a:r>
          </a:p>
          <a:p>
            <a:r>
              <a:rPr lang="en-IN" b="1" dirty="0"/>
              <a:t>CW loop</a:t>
            </a:r>
          </a:p>
          <a:p>
            <a:r>
              <a:rPr lang="en-IN" b="1" dirty="0"/>
              <a:t>Normal axis</a:t>
            </a:r>
          </a:p>
          <a:p>
            <a:r>
              <a:rPr lang="en-IN" b="1" dirty="0"/>
              <a:t>Pulmonary atresia with intact </a:t>
            </a:r>
            <a:r>
              <a:rPr lang="en-IN" b="1" dirty="0" err="1"/>
              <a:t>ivs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5236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Pulmonary Atresia with intact IVS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Cyanotic child</a:t>
            </a:r>
          </a:p>
          <a:p>
            <a:pPr>
              <a:lnSpc>
                <a:spcPct val="150000"/>
              </a:lnSpc>
            </a:pPr>
            <a:r>
              <a:rPr lang="en-IN" dirty="0"/>
              <a:t>RAE,LVH</a:t>
            </a:r>
          </a:p>
          <a:p>
            <a:pPr>
              <a:lnSpc>
                <a:spcPct val="150000"/>
              </a:lnSpc>
            </a:pPr>
            <a:r>
              <a:rPr lang="en-IN" dirty="0"/>
              <a:t>Normal axis or RAD</a:t>
            </a:r>
          </a:p>
        </p:txBody>
      </p:sp>
    </p:spTree>
    <p:extLst>
      <p:ext uri="{BB962C8B-B14F-4D97-AF65-F5344CB8AC3E}">
        <p14:creationId xmlns:p14="http://schemas.microsoft.com/office/powerpoint/2010/main" val="160817415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TOF  physiology-Differentials and clues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err="1">
                <a:solidFill>
                  <a:srgbClr val="FF0000"/>
                </a:solidFill>
              </a:rPr>
              <a:t>TOF</a:t>
            </a:r>
            <a:r>
              <a:rPr lang="en-IN" dirty="0" err="1"/>
              <a:t>:</a:t>
            </a:r>
            <a:r>
              <a:rPr lang="en-IN" i="1" dirty="0" err="1"/>
              <a:t>soft</a:t>
            </a:r>
            <a:r>
              <a:rPr lang="en-IN" i="1" dirty="0"/>
              <a:t> P2,ESM in PA</a:t>
            </a:r>
          </a:p>
          <a:p>
            <a:r>
              <a:rPr lang="en-IN" dirty="0">
                <a:solidFill>
                  <a:srgbClr val="FF0000"/>
                </a:solidFill>
              </a:rPr>
              <a:t>VSD with </a:t>
            </a:r>
            <a:r>
              <a:rPr lang="en-IN" dirty="0" err="1">
                <a:solidFill>
                  <a:srgbClr val="FF0000"/>
                </a:solidFill>
              </a:rPr>
              <a:t>PA</a:t>
            </a:r>
            <a:r>
              <a:rPr lang="en-IN" dirty="0" err="1"/>
              <a:t>:</a:t>
            </a:r>
            <a:r>
              <a:rPr lang="en-IN" i="1" dirty="0" err="1"/>
              <a:t>continuous</a:t>
            </a:r>
            <a:r>
              <a:rPr lang="en-IN" i="1" dirty="0"/>
              <a:t> murmur</a:t>
            </a:r>
          </a:p>
          <a:p>
            <a:r>
              <a:rPr lang="en-IN" dirty="0">
                <a:solidFill>
                  <a:srgbClr val="FF0000"/>
                </a:solidFill>
              </a:rPr>
              <a:t>PA with intact </a:t>
            </a:r>
            <a:r>
              <a:rPr lang="en-IN" dirty="0" err="1">
                <a:solidFill>
                  <a:srgbClr val="FF0000"/>
                </a:solidFill>
              </a:rPr>
              <a:t>IVS</a:t>
            </a:r>
            <a:r>
              <a:rPr lang="en-IN" dirty="0" err="1"/>
              <a:t>:</a:t>
            </a:r>
            <a:r>
              <a:rPr lang="en-IN" i="1" dirty="0" err="1"/>
              <a:t>continuous</a:t>
            </a:r>
            <a:r>
              <a:rPr lang="en-IN" i="1" dirty="0"/>
              <a:t> murmur</a:t>
            </a:r>
          </a:p>
          <a:p>
            <a:r>
              <a:rPr lang="en-IN" dirty="0">
                <a:solidFill>
                  <a:srgbClr val="FF0000"/>
                </a:solidFill>
              </a:rPr>
              <a:t>DORV-VSD-PS</a:t>
            </a:r>
            <a:r>
              <a:rPr lang="en-IN" dirty="0"/>
              <a:t>:</a:t>
            </a:r>
            <a:r>
              <a:rPr lang="en-IN" i="1" dirty="0"/>
              <a:t>LV apex if VSD restrictive</a:t>
            </a:r>
          </a:p>
          <a:p>
            <a:r>
              <a:rPr lang="en-IN" dirty="0">
                <a:solidFill>
                  <a:srgbClr val="FF0000"/>
                </a:solidFill>
              </a:rPr>
              <a:t>CCTGA-VSD-PS</a:t>
            </a:r>
            <a:r>
              <a:rPr lang="en-IN" dirty="0"/>
              <a:t>:</a:t>
            </a:r>
            <a:r>
              <a:rPr lang="en-IN" i="1" dirty="0"/>
              <a:t>L posed aorta pulsation</a:t>
            </a:r>
          </a:p>
          <a:p>
            <a:r>
              <a:rPr lang="en-IN" dirty="0" err="1">
                <a:solidFill>
                  <a:srgbClr val="FF0000"/>
                </a:solidFill>
              </a:rPr>
              <a:t>DTGA-VSD-PS</a:t>
            </a:r>
            <a:r>
              <a:rPr lang="en-IN" dirty="0" err="1"/>
              <a:t>:</a:t>
            </a:r>
            <a:r>
              <a:rPr lang="en-IN" i="1" dirty="0" err="1"/>
              <a:t>more</a:t>
            </a:r>
            <a:r>
              <a:rPr lang="en-IN" i="1" dirty="0"/>
              <a:t> prominent cyanosis</a:t>
            </a:r>
          </a:p>
          <a:p>
            <a:r>
              <a:rPr lang="en-IN" dirty="0">
                <a:solidFill>
                  <a:srgbClr val="FF0000"/>
                </a:solidFill>
              </a:rPr>
              <a:t>TOF with absent </a:t>
            </a:r>
            <a:r>
              <a:rPr lang="en-IN" dirty="0" err="1">
                <a:solidFill>
                  <a:srgbClr val="FF0000"/>
                </a:solidFill>
              </a:rPr>
              <a:t>PV</a:t>
            </a:r>
            <a:r>
              <a:rPr lang="en-IN" dirty="0" err="1"/>
              <a:t>:</a:t>
            </a:r>
            <a:r>
              <a:rPr lang="en-IN" i="1" dirty="0" err="1"/>
              <a:t>to</a:t>
            </a:r>
            <a:r>
              <a:rPr lang="en-IN" i="1" dirty="0"/>
              <a:t> and fro murmur</a:t>
            </a:r>
          </a:p>
          <a:p>
            <a:r>
              <a:rPr lang="en-IN" dirty="0">
                <a:solidFill>
                  <a:srgbClr val="FF0000"/>
                </a:solidFill>
              </a:rPr>
              <a:t>TOF with AVCD</a:t>
            </a:r>
            <a:r>
              <a:rPr lang="en-IN" dirty="0"/>
              <a:t>:</a:t>
            </a:r>
            <a:r>
              <a:rPr lang="en-IN" i="1" dirty="0"/>
              <a:t>MR murmur may be audible</a:t>
            </a:r>
          </a:p>
        </p:txBody>
      </p:sp>
    </p:spTree>
    <p:extLst>
      <p:ext uri="{BB962C8B-B14F-4D97-AF65-F5344CB8AC3E}">
        <p14:creationId xmlns:p14="http://schemas.microsoft.com/office/powerpoint/2010/main" val="36852673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609"/>
            <a:ext cx="8229600" cy="1143000"/>
          </a:xfrm>
        </p:spPr>
        <p:txBody>
          <a:bodyPr>
            <a:noAutofit/>
          </a:bodyPr>
          <a:lstStyle/>
          <a:p>
            <a:r>
              <a:rPr lang="en-IN" sz="2800" dirty="0"/>
              <a:t>Quick tips : Differentiating TOF physiology by ECG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2276429"/>
              </p:ext>
            </p:extLst>
          </p:nvPr>
        </p:nvGraphicFramePr>
        <p:xfrm>
          <a:off x="395536" y="873485"/>
          <a:ext cx="8229600" cy="594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N" dirty="0" err="1"/>
                        <a:t>Conditionl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ECG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TOF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RBBB, RAD ,V1-V2 abrupt transition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VSD Pulmonary atresia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LV forces less prominent unless MAPCA/PDA is flowing 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RBBB,RAD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Pulmonary atresia with intact IVS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Adult type precordial pattern</a:t>
                      </a:r>
                      <a:r>
                        <a:rPr lang="en-IN" baseline="0" dirty="0"/>
                        <a:t> with RV forces </a:t>
                      </a:r>
                      <a:r>
                        <a:rPr lang="en-IN" baseline="0" dirty="0" err="1"/>
                        <a:t>inconspicous</a:t>
                      </a:r>
                      <a:r>
                        <a:rPr lang="en-IN" baseline="0" dirty="0"/>
                        <a:t> unless RV </a:t>
                      </a:r>
                      <a:r>
                        <a:rPr lang="en-IN" baseline="0" dirty="0" err="1"/>
                        <a:t>dialated</a:t>
                      </a:r>
                      <a:endParaRPr lang="en-IN" baseline="0" dirty="0"/>
                    </a:p>
                    <a:p>
                      <a:r>
                        <a:rPr lang="en-IN" baseline="0" dirty="0"/>
                        <a:t>QR in V1 if RV </a:t>
                      </a:r>
                      <a:r>
                        <a:rPr lang="en-IN" baseline="0" dirty="0" err="1"/>
                        <a:t>dialated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Peaked P,</a:t>
                      </a:r>
                    </a:p>
                    <a:p>
                      <a:r>
                        <a:rPr lang="en-IN" dirty="0"/>
                        <a:t>RBBB/RAD may not be seen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TOF with absent pulmonary</a:t>
                      </a:r>
                      <a:r>
                        <a:rPr lang="en-IN" baseline="0" dirty="0">
                          <a:solidFill>
                            <a:srgbClr val="FF0000"/>
                          </a:solidFill>
                        </a:rPr>
                        <a:t> valve</a:t>
                      </a:r>
                      <a:endParaRPr lang="en-I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Peaked P</a:t>
                      </a:r>
                    </a:p>
                    <a:p>
                      <a:r>
                        <a:rPr lang="en-IN" dirty="0"/>
                        <a:t>V1-V6 positive QRS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RAD, murmur declares  the condition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Tricuspid atresia VSD 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CCW loop</a:t>
                      </a:r>
                    </a:p>
                    <a:p>
                      <a:r>
                        <a:rPr lang="en-IN" dirty="0"/>
                        <a:t>LV forces dominant</a:t>
                      </a:r>
                    </a:p>
                    <a:p>
                      <a:r>
                        <a:rPr lang="en-IN" dirty="0"/>
                        <a:t>RAE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LV Apex striking ,no RAD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TOF with AVCD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CCW loop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Down Syndrome common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CCTGA VSD 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Features of ventricular inversion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L-posed aorta may be palpable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136206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miscellaneous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7915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 Interval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IN" dirty="0"/>
              <a:t>Short PR</a:t>
            </a:r>
          </a:p>
          <a:p>
            <a:pPr lvl="1">
              <a:lnSpc>
                <a:spcPct val="120000"/>
              </a:lnSpc>
            </a:pPr>
            <a:r>
              <a:rPr lang="en-IN" dirty="0"/>
              <a:t>Pre-excitation-</a:t>
            </a:r>
            <a:r>
              <a:rPr lang="en-IN" dirty="0" err="1"/>
              <a:t>Ebstein’s,Tricuspid</a:t>
            </a:r>
            <a:r>
              <a:rPr lang="en-IN" dirty="0"/>
              <a:t> atresia</a:t>
            </a:r>
          </a:p>
          <a:p>
            <a:pPr lvl="1">
              <a:lnSpc>
                <a:spcPct val="120000"/>
              </a:lnSpc>
            </a:pPr>
            <a:r>
              <a:rPr lang="en-IN" dirty="0"/>
              <a:t>Glycogen storage disease</a:t>
            </a:r>
          </a:p>
          <a:p>
            <a:pPr lvl="1">
              <a:lnSpc>
                <a:spcPct val="120000"/>
              </a:lnSpc>
            </a:pPr>
            <a:r>
              <a:rPr lang="en-IN" dirty="0"/>
              <a:t>DMD</a:t>
            </a:r>
          </a:p>
          <a:p>
            <a:pPr>
              <a:lnSpc>
                <a:spcPct val="120000"/>
              </a:lnSpc>
            </a:pPr>
            <a:r>
              <a:rPr lang="en-IN" dirty="0"/>
              <a:t>Variable PR</a:t>
            </a:r>
          </a:p>
          <a:p>
            <a:pPr lvl="1">
              <a:lnSpc>
                <a:spcPct val="120000"/>
              </a:lnSpc>
            </a:pPr>
            <a:r>
              <a:rPr lang="en-IN" dirty="0"/>
              <a:t>Wandering pacemaker</a:t>
            </a:r>
          </a:p>
          <a:p>
            <a:pPr lvl="1">
              <a:lnSpc>
                <a:spcPct val="120000"/>
              </a:lnSpc>
            </a:pPr>
            <a:r>
              <a:rPr lang="en-IN" dirty="0" err="1"/>
              <a:t>Mobitz</a:t>
            </a:r>
            <a:r>
              <a:rPr lang="en-IN" dirty="0"/>
              <a:t> type 1 AV block</a:t>
            </a:r>
          </a:p>
          <a:p>
            <a:pPr>
              <a:lnSpc>
                <a:spcPct val="120000"/>
              </a:lnSpc>
            </a:pPr>
            <a:r>
              <a:rPr lang="en-IN" dirty="0"/>
              <a:t>Prolonged PR</a:t>
            </a:r>
          </a:p>
          <a:p>
            <a:pPr lvl="1">
              <a:lnSpc>
                <a:spcPct val="120000"/>
              </a:lnSpc>
            </a:pPr>
            <a:r>
              <a:rPr lang="en-IN" dirty="0"/>
              <a:t>ECD</a:t>
            </a:r>
          </a:p>
          <a:p>
            <a:pPr lvl="1">
              <a:lnSpc>
                <a:spcPct val="120000"/>
              </a:lnSpc>
            </a:pPr>
            <a:r>
              <a:rPr lang="en-IN" dirty="0"/>
              <a:t>ASD</a:t>
            </a:r>
          </a:p>
          <a:p>
            <a:pPr lvl="1">
              <a:lnSpc>
                <a:spcPct val="120000"/>
              </a:lnSpc>
            </a:pPr>
            <a:r>
              <a:rPr lang="en-IN" dirty="0" err="1"/>
              <a:t>Ebstein’s</a:t>
            </a:r>
            <a:endParaRPr lang="en-IN" dirty="0"/>
          </a:p>
          <a:p>
            <a:pPr lvl="1">
              <a:lnSpc>
                <a:spcPct val="120000"/>
              </a:lnSpc>
            </a:pPr>
            <a:r>
              <a:rPr lang="en-IN" dirty="0"/>
              <a:t>CCTGA</a:t>
            </a:r>
          </a:p>
        </p:txBody>
      </p:sp>
    </p:spTree>
    <p:extLst>
      <p:ext uri="{BB962C8B-B14F-4D97-AF65-F5344CB8AC3E}">
        <p14:creationId xmlns:p14="http://schemas.microsoft.com/office/powerpoint/2010/main" val="193637573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82" y="404664"/>
            <a:ext cx="6338838" cy="633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81342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HLHS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RAD</a:t>
            </a:r>
          </a:p>
          <a:p>
            <a:r>
              <a:rPr lang="en-IN" dirty="0"/>
              <a:t>RAE</a:t>
            </a:r>
          </a:p>
          <a:p>
            <a:r>
              <a:rPr lang="en-IN" dirty="0"/>
              <a:t>RVH</a:t>
            </a:r>
          </a:p>
          <a:p>
            <a:r>
              <a:rPr lang="en-IN" dirty="0"/>
              <a:t>ST-T abnormalities in left precordial leads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6489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00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Case 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10 month old boy</a:t>
            </a:r>
          </a:p>
          <a:p>
            <a:pPr>
              <a:lnSpc>
                <a:spcPct val="150000"/>
              </a:lnSpc>
            </a:pPr>
            <a:r>
              <a:rPr lang="en-IN" dirty="0"/>
              <a:t>Asymptomatic</a:t>
            </a:r>
          </a:p>
          <a:p>
            <a:pPr>
              <a:lnSpc>
                <a:spcPct val="150000"/>
              </a:lnSpc>
            </a:pPr>
            <a:r>
              <a:rPr lang="en-IN" dirty="0"/>
              <a:t>Evaluated for LSB murmur</a:t>
            </a:r>
          </a:p>
          <a:p>
            <a:pPr>
              <a:lnSpc>
                <a:spcPct val="150000"/>
              </a:lnSpc>
            </a:pPr>
            <a:r>
              <a:rPr lang="en-IN" dirty="0"/>
              <a:t>No cyanosis</a:t>
            </a:r>
          </a:p>
          <a:p>
            <a:pPr>
              <a:lnSpc>
                <a:spcPct val="150000"/>
              </a:lnSpc>
            </a:pPr>
            <a:r>
              <a:rPr lang="en-IN" dirty="0"/>
              <a:t>CXR: mild cardiomegaly, normal PBF</a:t>
            </a:r>
          </a:p>
        </p:txBody>
      </p:sp>
    </p:spTree>
    <p:extLst>
      <p:ext uri="{BB962C8B-B14F-4D97-AF65-F5344CB8AC3E}">
        <p14:creationId xmlns:p14="http://schemas.microsoft.com/office/powerpoint/2010/main" val="403959346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026" name="Picture 2" descr="C:\Users\maibn\Desktop\CARDIO\covid19\ebsteins-anomaly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89" y="2420888"/>
            <a:ext cx="917299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1244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Ebstein</a:t>
            </a:r>
            <a:r>
              <a:rPr lang="en-IN" dirty="0"/>
              <a:t> Anomaly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High voltage P</a:t>
            </a:r>
            <a:r>
              <a:rPr lang="en-IN" dirty="0">
                <a:solidFill>
                  <a:srgbClr val="FF0000"/>
                </a:solidFill>
              </a:rPr>
              <a:t>-Himalayan P wave(RAE)</a:t>
            </a:r>
          </a:p>
          <a:p>
            <a:r>
              <a:rPr lang="en-IN" dirty="0"/>
              <a:t>Long PR interval </a:t>
            </a:r>
            <a:r>
              <a:rPr lang="en-IN" dirty="0">
                <a:solidFill>
                  <a:srgbClr val="FF0000"/>
                </a:solidFill>
              </a:rPr>
              <a:t>(may be short when pre-excited)</a:t>
            </a:r>
          </a:p>
          <a:p>
            <a:r>
              <a:rPr lang="en-IN" dirty="0"/>
              <a:t>Splintered QRS-</a:t>
            </a:r>
            <a:r>
              <a:rPr lang="en-IN" dirty="0" err="1"/>
              <a:t>atrialised</a:t>
            </a:r>
            <a:r>
              <a:rPr lang="en-IN" dirty="0"/>
              <a:t> RV</a:t>
            </a:r>
          </a:p>
          <a:p>
            <a:r>
              <a:rPr lang="en-IN" dirty="0"/>
              <a:t>Atypical RBBB morphology</a:t>
            </a:r>
          </a:p>
          <a:p>
            <a:r>
              <a:rPr lang="en-IN" dirty="0"/>
              <a:t>Initial q in V1 or even </a:t>
            </a:r>
            <a:r>
              <a:rPr lang="en-IN" dirty="0" err="1"/>
              <a:t>upto</a:t>
            </a:r>
            <a:r>
              <a:rPr lang="en-IN" dirty="0"/>
              <a:t> V4</a:t>
            </a:r>
          </a:p>
          <a:p>
            <a:r>
              <a:rPr lang="en-IN" dirty="0"/>
              <a:t>Severe-</a:t>
            </a:r>
            <a:r>
              <a:rPr lang="en-IN" dirty="0" err="1"/>
              <a:t>aVR</a:t>
            </a:r>
            <a:r>
              <a:rPr lang="en-IN" dirty="0"/>
              <a:t> and V1 look alike</a:t>
            </a:r>
          </a:p>
          <a:p>
            <a:r>
              <a:rPr lang="en-IN" dirty="0"/>
              <a:t>AF and </a:t>
            </a:r>
            <a:r>
              <a:rPr lang="en-IN" dirty="0" err="1"/>
              <a:t>Afl</a:t>
            </a:r>
            <a:r>
              <a:rPr lang="en-IN" dirty="0"/>
              <a:t> are common</a:t>
            </a:r>
          </a:p>
          <a:p>
            <a:endParaRPr lang="en-IN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7576"/>
          <a:stretch/>
        </p:blipFill>
        <p:spPr bwMode="auto">
          <a:xfrm>
            <a:off x="6977980" y="4077072"/>
            <a:ext cx="2143125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0696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Case 19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21d baby</a:t>
            </a:r>
          </a:p>
          <a:p>
            <a:pPr>
              <a:lnSpc>
                <a:spcPct val="150000"/>
              </a:lnSpc>
            </a:pPr>
            <a:r>
              <a:rPr lang="en-IN" dirty="0"/>
              <a:t>CHF</a:t>
            </a:r>
          </a:p>
          <a:p>
            <a:pPr>
              <a:lnSpc>
                <a:spcPct val="150000"/>
              </a:lnSpc>
            </a:pPr>
            <a:r>
              <a:rPr lang="en-IN" dirty="0"/>
              <a:t>No murmur</a:t>
            </a:r>
          </a:p>
          <a:p>
            <a:pPr>
              <a:lnSpc>
                <a:spcPct val="150000"/>
              </a:lnSpc>
            </a:pPr>
            <a:r>
              <a:rPr lang="en-IN" dirty="0"/>
              <a:t>CXR-</a:t>
            </a:r>
            <a:r>
              <a:rPr lang="en-IN" dirty="0" err="1"/>
              <a:t>PVH,Cardiomegaly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9798101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0" name="Picture 2" descr="C:\Users\maibn\Desktop\CARDIO\covid19\1-s2.0-S2352646715000320-gr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901612" cy="506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44456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ALCAPA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ALWMI pattern</a:t>
            </a:r>
          </a:p>
          <a:p>
            <a:r>
              <a:rPr lang="en-IN" dirty="0"/>
              <a:t>Deep Q </a:t>
            </a:r>
          </a:p>
          <a:p>
            <a:r>
              <a:rPr lang="en-IN" dirty="0"/>
              <a:t>Inverted T waves</a:t>
            </a:r>
          </a:p>
          <a:p>
            <a:r>
              <a:rPr lang="en-IN" dirty="0"/>
              <a:t>LVH,LAD</a:t>
            </a:r>
          </a:p>
          <a:p>
            <a:r>
              <a:rPr lang="en-IN" dirty="0"/>
              <a:t>Reversible LV dysfunction</a:t>
            </a:r>
          </a:p>
          <a:p>
            <a:r>
              <a:rPr lang="en-IN" dirty="0"/>
              <a:t>May mimic DCM</a:t>
            </a:r>
          </a:p>
        </p:txBody>
      </p:sp>
    </p:spTree>
    <p:extLst>
      <p:ext uri="{BB962C8B-B14F-4D97-AF65-F5344CB8AC3E}">
        <p14:creationId xmlns:p14="http://schemas.microsoft.com/office/powerpoint/2010/main" val="43046229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Infarct pattern</a:t>
            </a:r>
          </a:p>
        </p:txBody>
      </p:sp>
      <p:pic>
        <p:nvPicPr>
          <p:cNvPr id="6146" name="Picture 2" descr="C:\Users\maibn\Desktop\tempFileForShare_20200719-13544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7" b="-1"/>
          <a:stretch/>
        </p:blipFill>
        <p:spPr bwMode="auto">
          <a:xfrm>
            <a:off x="971600" y="1412775"/>
            <a:ext cx="7344816" cy="500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12643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THANK YOU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5427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Q Wave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/>
              <a:t>Normal</a:t>
            </a:r>
          </a:p>
          <a:p>
            <a:pPr lvl="1"/>
            <a:r>
              <a:rPr lang="en-IN" dirty="0"/>
              <a:t>20-30ms</a:t>
            </a:r>
          </a:p>
          <a:p>
            <a:pPr lvl="1"/>
            <a:r>
              <a:rPr lang="en-IN" dirty="0"/>
              <a:t>&lt;0.5mV in left precordial leads &amp; </a:t>
            </a:r>
            <a:r>
              <a:rPr lang="en-IN" dirty="0" err="1"/>
              <a:t>aVF</a:t>
            </a:r>
            <a:endParaRPr lang="en-IN" dirty="0"/>
          </a:p>
          <a:p>
            <a:pPr lvl="1"/>
            <a:r>
              <a:rPr lang="en-IN" dirty="0"/>
              <a:t>&lt;0.8mV in lead III in children &lt;3 years</a:t>
            </a:r>
          </a:p>
          <a:p>
            <a:r>
              <a:rPr lang="en-IN" dirty="0"/>
              <a:t>Abnormal</a:t>
            </a:r>
          </a:p>
          <a:p>
            <a:pPr lvl="1"/>
            <a:r>
              <a:rPr lang="en-IN" dirty="0"/>
              <a:t>Right precordial leads(RVH/ventricular inversion)</a:t>
            </a:r>
          </a:p>
          <a:p>
            <a:pPr lvl="1"/>
            <a:r>
              <a:rPr lang="en-IN" dirty="0"/>
              <a:t>Deep(hypertrophy of volume overload)</a:t>
            </a:r>
          </a:p>
          <a:p>
            <a:pPr lvl="1"/>
            <a:r>
              <a:rPr lang="en-IN" dirty="0"/>
              <a:t>Deep and wide(MI or fibrosis)</a:t>
            </a:r>
          </a:p>
          <a:p>
            <a:pPr lvl="1"/>
            <a:r>
              <a:rPr lang="en-IN" dirty="0"/>
              <a:t>Absent in left precordial leads(LBBB/ventricular inversion)</a:t>
            </a:r>
          </a:p>
          <a:p>
            <a:pPr lvl="1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43815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QRS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</a:pPr>
            <a:r>
              <a:rPr lang="en-IN" dirty="0"/>
              <a:t>Frontal loop</a:t>
            </a:r>
          </a:p>
          <a:p>
            <a:pPr lvl="1">
              <a:lnSpc>
                <a:spcPct val="160000"/>
              </a:lnSpc>
            </a:pPr>
            <a:r>
              <a:rPr lang="en-IN" dirty="0"/>
              <a:t>Counter </a:t>
            </a:r>
            <a:r>
              <a:rPr lang="en-IN" dirty="0" err="1"/>
              <a:t>clockwise:initial</a:t>
            </a:r>
            <a:r>
              <a:rPr lang="en-IN" dirty="0"/>
              <a:t> </a:t>
            </a:r>
            <a:r>
              <a:rPr lang="en-IN" dirty="0">
                <a:solidFill>
                  <a:srgbClr val="FF0000"/>
                </a:solidFill>
              </a:rPr>
              <a:t>q in </a:t>
            </a:r>
            <a:r>
              <a:rPr lang="en-IN" dirty="0" err="1">
                <a:solidFill>
                  <a:srgbClr val="FF0000"/>
                </a:solidFill>
              </a:rPr>
              <a:t>I,aVL</a:t>
            </a:r>
            <a:r>
              <a:rPr lang="en-IN" dirty="0">
                <a:solidFill>
                  <a:srgbClr val="FF0000"/>
                </a:solidFill>
              </a:rPr>
              <a:t> </a:t>
            </a:r>
            <a:r>
              <a:rPr lang="en-IN" dirty="0"/>
              <a:t>(inlet VSD, </a:t>
            </a:r>
            <a:r>
              <a:rPr lang="en-IN" dirty="0" err="1"/>
              <a:t>ECD,Tricuspid</a:t>
            </a:r>
            <a:r>
              <a:rPr lang="en-IN" dirty="0"/>
              <a:t> </a:t>
            </a:r>
            <a:r>
              <a:rPr lang="en-IN" dirty="0" err="1"/>
              <a:t>atresia,DORV,Single</a:t>
            </a:r>
            <a:r>
              <a:rPr lang="en-IN" dirty="0"/>
              <a:t> ventricle)</a:t>
            </a:r>
          </a:p>
          <a:p>
            <a:pPr lvl="1">
              <a:lnSpc>
                <a:spcPct val="160000"/>
              </a:lnSpc>
            </a:pPr>
            <a:r>
              <a:rPr lang="en-IN" dirty="0"/>
              <a:t>Clockwise :initial </a:t>
            </a:r>
            <a:r>
              <a:rPr lang="en-IN" dirty="0">
                <a:solidFill>
                  <a:srgbClr val="00B050"/>
                </a:solidFill>
              </a:rPr>
              <a:t>q in </a:t>
            </a:r>
            <a:r>
              <a:rPr lang="en-IN" dirty="0" err="1">
                <a:solidFill>
                  <a:srgbClr val="00B050"/>
                </a:solidFill>
              </a:rPr>
              <a:t>II,III,aVF</a:t>
            </a:r>
            <a:endParaRPr lang="en-IN" dirty="0">
              <a:solidFill>
                <a:srgbClr val="00B050"/>
              </a:solidFill>
            </a:endParaRPr>
          </a:p>
          <a:p>
            <a:pPr>
              <a:lnSpc>
                <a:spcPct val="160000"/>
              </a:lnSpc>
            </a:pPr>
            <a:r>
              <a:rPr lang="en-IN" dirty="0"/>
              <a:t>Ventricular forces  </a:t>
            </a:r>
          </a:p>
          <a:p>
            <a:pPr lvl="1">
              <a:lnSpc>
                <a:spcPct val="160000"/>
              </a:lnSpc>
            </a:pPr>
            <a:r>
              <a:rPr lang="en-IN" dirty="0"/>
              <a:t>RV force: </a:t>
            </a:r>
            <a:r>
              <a:rPr lang="en-IN" dirty="0">
                <a:solidFill>
                  <a:srgbClr val="FF0000"/>
                </a:solidFill>
              </a:rPr>
              <a:t>R in V1,V3R,V4R,</a:t>
            </a:r>
            <a:r>
              <a:rPr lang="en-IN" dirty="0">
                <a:solidFill>
                  <a:srgbClr val="00B050"/>
                </a:solidFill>
              </a:rPr>
              <a:t>S in V5,V6</a:t>
            </a:r>
            <a:endParaRPr lang="en-IN" dirty="0"/>
          </a:p>
          <a:p>
            <a:pPr lvl="1">
              <a:lnSpc>
                <a:spcPct val="160000"/>
              </a:lnSpc>
            </a:pPr>
            <a:r>
              <a:rPr lang="en-IN" dirty="0"/>
              <a:t>LV force: </a:t>
            </a:r>
            <a:r>
              <a:rPr lang="en-IN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 in V1,V3R,V4R,</a:t>
            </a:r>
            <a:r>
              <a:rPr lang="en-IN" dirty="0">
                <a:solidFill>
                  <a:srgbClr val="FFFF00"/>
                </a:solidFill>
              </a:rPr>
              <a:t>R in V5,V6</a:t>
            </a:r>
          </a:p>
          <a:p>
            <a:pPr lvl="1">
              <a:lnSpc>
                <a:spcPct val="160000"/>
              </a:lnSpc>
            </a:pPr>
            <a:r>
              <a:rPr lang="en-IN" dirty="0"/>
              <a:t>BV force: </a:t>
            </a:r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Katz </a:t>
            </a:r>
            <a:r>
              <a:rPr lang="en-IN" dirty="0" err="1">
                <a:solidFill>
                  <a:schemeClr val="accent1">
                    <a:lumMod val="75000"/>
                  </a:schemeClr>
                </a:solidFill>
              </a:rPr>
              <a:t>Wachtel</a:t>
            </a:r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 phenomenon</a:t>
            </a:r>
          </a:p>
          <a:p>
            <a:pPr lvl="1">
              <a:lnSpc>
                <a:spcPct val="160000"/>
              </a:lnSpc>
            </a:pPr>
            <a:r>
              <a:rPr lang="en-IN" dirty="0"/>
              <a:t>Stereotypical QRS in single ventricle</a:t>
            </a:r>
          </a:p>
        </p:txBody>
      </p:sp>
    </p:spTree>
    <p:extLst>
      <p:ext uri="{BB962C8B-B14F-4D97-AF65-F5344CB8AC3E}">
        <p14:creationId xmlns:p14="http://schemas.microsoft.com/office/powerpoint/2010/main" val="1880158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QRS Duration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 err="1"/>
              <a:t>Upto</a:t>
            </a:r>
            <a:r>
              <a:rPr lang="en-IN" dirty="0"/>
              <a:t> 1 year: 50-70ms</a:t>
            </a:r>
          </a:p>
          <a:p>
            <a:pPr>
              <a:lnSpc>
                <a:spcPct val="150000"/>
              </a:lnSpc>
            </a:pPr>
            <a:r>
              <a:rPr lang="en-IN" dirty="0"/>
              <a:t>1-3 years : 60-70ms</a:t>
            </a:r>
          </a:p>
          <a:p>
            <a:pPr>
              <a:lnSpc>
                <a:spcPct val="150000"/>
              </a:lnSpc>
            </a:pPr>
            <a:r>
              <a:rPr lang="en-IN" dirty="0"/>
              <a:t>3-8 years : 70-80ms</a:t>
            </a:r>
          </a:p>
          <a:p>
            <a:pPr>
              <a:lnSpc>
                <a:spcPct val="150000"/>
              </a:lnSpc>
            </a:pPr>
            <a:r>
              <a:rPr lang="en-IN" dirty="0"/>
              <a:t>8-16 years : 70-100ms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433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Clues from QRS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IN" dirty="0">
                <a:solidFill>
                  <a:srgbClr val="FFFF00"/>
                </a:solidFill>
              </a:rPr>
              <a:t>RV Enlargement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Volume </a:t>
            </a:r>
            <a:r>
              <a:rPr lang="en-IN" dirty="0" err="1"/>
              <a:t>overload:</a:t>
            </a:r>
            <a:r>
              <a:rPr lang="en-IN" dirty="0" err="1">
                <a:solidFill>
                  <a:srgbClr val="FF0000"/>
                </a:solidFill>
              </a:rPr>
              <a:t>RBBB,RAD</a:t>
            </a:r>
            <a:endParaRPr lang="en-IN" dirty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IN" dirty="0"/>
              <a:t>Pressure </a:t>
            </a:r>
            <a:r>
              <a:rPr lang="en-IN" dirty="0" err="1"/>
              <a:t>overload</a:t>
            </a:r>
            <a:r>
              <a:rPr lang="en-IN" dirty="0" err="1">
                <a:solidFill>
                  <a:srgbClr val="FF0000"/>
                </a:solidFill>
              </a:rPr>
              <a:t>:Monomorphic</a:t>
            </a:r>
            <a:r>
              <a:rPr lang="en-IN" dirty="0">
                <a:solidFill>
                  <a:srgbClr val="FF0000"/>
                </a:solidFill>
              </a:rPr>
              <a:t> R/</a:t>
            </a:r>
            <a:r>
              <a:rPr lang="en-IN" dirty="0" err="1">
                <a:solidFill>
                  <a:srgbClr val="FF0000"/>
                </a:solidFill>
              </a:rPr>
              <a:t>RR’,deep</a:t>
            </a:r>
            <a:r>
              <a:rPr lang="en-IN" dirty="0">
                <a:solidFill>
                  <a:srgbClr val="FF0000"/>
                </a:solidFill>
              </a:rPr>
              <a:t> T↓ in RPLs</a:t>
            </a:r>
          </a:p>
          <a:p>
            <a:pPr>
              <a:lnSpc>
                <a:spcPct val="150000"/>
              </a:lnSpc>
            </a:pPr>
            <a:r>
              <a:rPr lang="en-IN" dirty="0">
                <a:solidFill>
                  <a:srgbClr val="FFFF00"/>
                </a:solidFill>
              </a:rPr>
              <a:t>LV Enlargement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Pressure </a:t>
            </a:r>
            <a:r>
              <a:rPr lang="en-IN" dirty="0" err="1"/>
              <a:t>overload:</a:t>
            </a:r>
            <a:r>
              <a:rPr lang="en-IN" dirty="0" err="1">
                <a:solidFill>
                  <a:srgbClr val="92D050"/>
                </a:solidFill>
              </a:rPr>
              <a:t>LVH</a:t>
            </a:r>
            <a:r>
              <a:rPr lang="en-IN" dirty="0">
                <a:solidFill>
                  <a:srgbClr val="92D050"/>
                </a:solidFill>
              </a:rPr>
              <a:t> with strain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Volume </a:t>
            </a:r>
            <a:r>
              <a:rPr lang="en-IN" dirty="0" err="1"/>
              <a:t>overload:</a:t>
            </a:r>
            <a:r>
              <a:rPr lang="en-IN" dirty="0" err="1">
                <a:solidFill>
                  <a:srgbClr val="92D050"/>
                </a:solidFill>
              </a:rPr>
              <a:t>LVH</a:t>
            </a:r>
            <a:r>
              <a:rPr lang="en-IN" dirty="0">
                <a:solidFill>
                  <a:srgbClr val="92D050"/>
                </a:solidFill>
              </a:rPr>
              <a:t> with deep q in lateral leads</a:t>
            </a:r>
          </a:p>
        </p:txBody>
      </p:sp>
    </p:spTree>
    <p:extLst>
      <p:ext uri="{BB962C8B-B14F-4D97-AF65-F5344CB8AC3E}">
        <p14:creationId xmlns:p14="http://schemas.microsoft.com/office/powerpoint/2010/main" val="2791370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 Segment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IN" dirty="0"/>
              <a:t>Normal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Limb lead ST deviation </a:t>
            </a:r>
            <a:r>
              <a:rPr lang="en-IN" dirty="0" err="1"/>
              <a:t>upto</a:t>
            </a:r>
            <a:r>
              <a:rPr lang="en-IN" dirty="0"/>
              <a:t> 1mm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Left precordial lead </a:t>
            </a:r>
            <a:r>
              <a:rPr lang="en-IN" dirty="0" err="1"/>
              <a:t>upto</a:t>
            </a:r>
            <a:r>
              <a:rPr lang="en-IN" dirty="0"/>
              <a:t> 2mm</a:t>
            </a:r>
          </a:p>
          <a:p>
            <a:pPr lvl="1">
              <a:lnSpc>
                <a:spcPct val="150000"/>
              </a:lnSpc>
            </a:pPr>
            <a:r>
              <a:rPr lang="en-IN" dirty="0" err="1"/>
              <a:t>Upsloping</a:t>
            </a:r>
            <a:r>
              <a:rPr lang="en-IN" dirty="0"/>
              <a:t> ST depression</a:t>
            </a:r>
          </a:p>
          <a:p>
            <a:pPr lvl="1">
              <a:lnSpc>
                <a:spcPct val="150000"/>
              </a:lnSpc>
            </a:pPr>
            <a:r>
              <a:rPr lang="en-IN" dirty="0" err="1"/>
              <a:t>BER:concave</a:t>
            </a:r>
            <a:r>
              <a:rPr lang="en-IN" dirty="0"/>
              <a:t> ST elevation with upright T</a:t>
            </a:r>
          </a:p>
          <a:p>
            <a:pPr>
              <a:lnSpc>
                <a:spcPct val="150000"/>
              </a:lnSpc>
            </a:pPr>
            <a:r>
              <a:rPr lang="en-IN" dirty="0"/>
              <a:t>Abnormal</a:t>
            </a:r>
          </a:p>
          <a:p>
            <a:pPr lvl="1">
              <a:lnSpc>
                <a:spcPct val="150000"/>
              </a:lnSpc>
            </a:pPr>
            <a:r>
              <a:rPr lang="en-IN" dirty="0" err="1"/>
              <a:t>Downsloping</a:t>
            </a:r>
            <a:r>
              <a:rPr lang="en-IN" dirty="0"/>
              <a:t> ST with biphasic T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Horizontal ST depression &gt;80ms</a:t>
            </a:r>
          </a:p>
        </p:txBody>
      </p:sp>
    </p:spTree>
    <p:extLst>
      <p:ext uri="{BB962C8B-B14F-4D97-AF65-F5344CB8AC3E}">
        <p14:creationId xmlns:p14="http://schemas.microsoft.com/office/powerpoint/2010/main" val="83938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</a:p>
        </p:txBody>
      </p:sp>
      <p:pic>
        <p:nvPicPr>
          <p:cNvPr id="1026" name="Picture 2" descr="C:\Users\maibn\Desktop\CARDIO\covid19\tempFileForShare_20200724-0923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918"/>
            <a:ext cx="9165712" cy="429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708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 Wave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lang="en-IN" dirty="0"/>
              <a:t>First week: upright in all precordial leads</a:t>
            </a:r>
          </a:p>
          <a:p>
            <a:pPr>
              <a:lnSpc>
                <a:spcPct val="170000"/>
              </a:lnSpc>
            </a:pPr>
            <a:r>
              <a:rPr lang="en-IN" dirty="0"/>
              <a:t>After 1</a:t>
            </a:r>
            <a:r>
              <a:rPr lang="en-IN" baseline="30000" dirty="0"/>
              <a:t>st</a:t>
            </a:r>
            <a:r>
              <a:rPr lang="en-IN" dirty="0"/>
              <a:t> week: T↓V1-3 (until 8yrs)</a:t>
            </a:r>
          </a:p>
          <a:p>
            <a:pPr>
              <a:lnSpc>
                <a:spcPct val="170000"/>
              </a:lnSpc>
            </a:pPr>
            <a:r>
              <a:rPr lang="en-IN" dirty="0"/>
              <a:t>Persistent juvenile pattern is possible till early adulthood</a:t>
            </a:r>
          </a:p>
          <a:p>
            <a:pPr>
              <a:lnSpc>
                <a:spcPct val="170000"/>
              </a:lnSpc>
            </a:pPr>
            <a:r>
              <a:rPr lang="en-IN" dirty="0"/>
              <a:t>CCTGA: may have upright T in all precordial leads due to side by side ventricular relation</a:t>
            </a:r>
          </a:p>
          <a:p>
            <a:pPr>
              <a:lnSpc>
                <a:spcPct val="170000"/>
              </a:lnSpc>
            </a:pPr>
            <a:r>
              <a:rPr lang="en-IN" dirty="0"/>
              <a:t>DTGA: may have upright T taller in V1 due to systemic RV</a:t>
            </a:r>
          </a:p>
        </p:txBody>
      </p:sp>
    </p:spTree>
    <p:extLst>
      <p:ext uri="{BB962C8B-B14F-4D97-AF65-F5344CB8AC3E}">
        <p14:creationId xmlns:p14="http://schemas.microsoft.com/office/powerpoint/2010/main" val="360721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IN" dirty="0"/>
              <a:t>Introduction</a:t>
            </a:r>
          </a:p>
          <a:p>
            <a:pPr>
              <a:lnSpc>
                <a:spcPct val="150000"/>
              </a:lnSpc>
            </a:pPr>
            <a:r>
              <a:rPr lang="en-IN" dirty="0"/>
              <a:t>Waves and intervals</a:t>
            </a:r>
          </a:p>
          <a:p>
            <a:pPr>
              <a:lnSpc>
                <a:spcPct val="150000"/>
              </a:lnSpc>
            </a:pPr>
            <a:r>
              <a:rPr lang="en-IN" dirty="0" err="1"/>
              <a:t>Situs</a:t>
            </a:r>
            <a:endParaRPr lang="en-IN" dirty="0"/>
          </a:p>
          <a:p>
            <a:pPr>
              <a:lnSpc>
                <a:spcPct val="150000"/>
              </a:lnSpc>
            </a:pPr>
            <a:r>
              <a:rPr lang="en-IN" dirty="0"/>
              <a:t>Right to left shunts</a:t>
            </a:r>
          </a:p>
          <a:p>
            <a:pPr>
              <a:lnSpc>
                <a:spcPct val="150000"/>
              </a:lnSpc>
            </a:pPr>
            <a:r>
              <a:rPr lang="en-IN" dirty="0"/>
              <a:t>Obstructive lesions</a:t>
            </a:r>
          </a:p>
          <a:p>
            <a:pPr>
              <a:lnSpc>
                <a:spcPct val="150000"/>
              </a:lnSpc>
            </a:pPr>
            <a:r>
              <a:rPr lang="en-IN" dirty="0"/>
              <a:t>CCHD</a:t>
            </a:r>
          </a:p>
          <a:p>
            <a:pPr>
              <a:lnSpc>
                <a:spcPct val="150000"/>
              </a:lnSpc>
            </a:pPr>
            <a:r>
              <a:rPr lang="en-IN" dirty="0"/>
              <a:t>Miscellaneous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7419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QTc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&lt;6months : &lt;490ms</a:t>
            </a:r>
          </a:p>
          <a:p>
            <a:pPr>
              <a:lnSpc>
                <a:spcPct val="150000"/>
              </a:lnSpc>
            </a:pPr>
            <a:r>
              <a:rPr lang="en-IN" dirty="0"/>
              <a:t>&gt;6months : &lt;440ms</a:t>
            </a:r>
          </a:p>
        </p:txBody>
      </p:sp>
    </p:spTree>
    <p:extLst>
      <p:ext uri="{BB962C8B-B14F-4D97-AF65-F5344CB8AC3E}">
        <p14:creationId xmlns:p14="http://schemas.microsoft.com/office/powerpoint/2010/main" val="1198457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Chamber enlargement in </a:t>
            </a:r>
            <a:r>
              <a:rPr lang="en-IN" dirty="0" err="1"/>
              <a:t>newborn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</a:pPr>
            <a:r>
              <a:rPr lang="en-IN" dirty="0">
                <a:solidFill>
                  <a:srgbClr val="FFFF00"/>
                </a:solidFill>
              </a:rPr>
              <a:t>RVH</a:t>
            </a:r>
          </a:p>
          <a:p>
            <a:pPr lvl="1">
              <a:lnSpc>
                <a:spcPct val="160000"/>
              </a:lnSpc>
            </a:pPr>
            <a:r>
              <a:rPr lang="en-IN" dirty="0"/>
              <a:t>S in lead I&gt;12mm</a:t>
            </a:r>
          </a:p>
          <a:p>
            <a:pPr lvl="1">
              <a:lnSpc>
                <a:spcPct val="160000"/>
              </a:lnSpc>
            </a:pPr>
            <a:r>
              <a:rPr lang="en-IN" dirty="0"/>
              <a:t>R in </a:t>
            </a:r>
            <a:r>
              <a:rPr lang="en-IN" dirty="0" err="1"/>
              <a:t>aVR</a:t>
            </a:r>
            <a:r>
              <a:rPr lang="en-IN" dirty="0"/>
              <a:t>&gt;8mm</a:t>
            </a:r>
          </a:p>
          <a:p>
            <a:pPr lvl="1">
              <a:lnSpc>
                <a:spcPct val="160000"/>
              </a:lnSpc>
            </a:pPr>
            <a:r>
              <a:rPr lang="en-IN" dirty="0"/>
              <a:t>V1:pure R&gt;10mm, </a:t>
            </a:r>
            <a:r>
              <a:rPr lang="en-IN" dirty="0" err="1"/>
              <a:t>qR</a:t>
            </a:r>
            <a:r>
              <a:rPr lang="en-IN" dirty="0"/>
              <a:t>, upright T</a:t>
            </a:r>
          </a:p>
          <a:p>
            <a:pPr lvl="1">
              <a:lnSpc>
                <a:spcPct val="160000"/>
              </a:lnSpc>
            </a:pPr>
            <a:r>
              <a:rPr lang="en-IN" dirty="0"/>
              <a:t>RAD&gt;180˚</a:t>
            </a:r>
          </a:p>
          <a:p>
            <a:pPr>
              <a:lnSpc>
                <a:spcPct val="160000"/>
              </a:lnSpc>
            </a:pPr>
            <a:r>
              <a:rPr lang="en-IN" dirty="0">
                <a:solidFill>
                  <a:srgbClr val="FFFF00"/>
                </a:solidFill>
              </a:rPr>
              <a:t>LVH</a:t>
            </a:r>
          </a:p>
          <a:p>
            <a:pPr lvl="1">
              <a:lnSpc>
                <a:spcPct val="160000"/>
              </a:lnSpc>
            </a:pPr>
            <a:r>
              <a:rPr lang="en-IN" dirty="0"/>
              <a:t>LAD</a:t>
            </a:r>
          </a:p>
          <a:p>
            <a:pPr lvl="1">
              <a:lnSpc>
                <a:spcPct val="160000"/>
              </a:lnSpc>
            </a:pPr>
            <a:r>
              <a:rPr lang="en-IN" dirty="0"/>
              <a:t>Voltage criteria</a:t>
            </a:r>
          </a:p>
          <a:p>
            <a:pPr lvl="1">
              <a:lnSpc>
                <a:spcPct val="160000"/>
              </a:lnSpc>
            </a:pPr>
            <a:r>
              <a:rPr lang="en-IN" dirty="0"/>
              <a:t>Q in V5,V6&gt;5mm with tall T </a:t>
            </a:r>
          </a:p>
        </p:txBody>
      </p:sp>
    </p:spTree>
    <p:extLst>
      <p:ext uri="{BB962C8B-B14F-4D97-AF65-F5344CB8AC3E}">
        <p14:creationId xmlns:p14="http://schemas.microsoft.com/office/powerpoint/2010/main" val="3059610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Pediatric</a:t>
            </a:r>
            <a:r>
              <a:rPr lang="en-IN" dirty="0"/>
              <a:t> LVH</a:t>
            </a:r>
          </a:p>
        </p:txBody>
      </p:sp>
      <p:pic>
        <p:nvPicPr>
          <p:cNvPr id="4098" name="Picture 2" descr="C:\Users\maibn\Desktop\tempFileForShare_20200719-1322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9144000" cy="345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81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Normal Axis</a:t>
            </a:r>
          </a:p>
        </p:txBody>
      </p:sp>
      <p:pic>
        <p:nvPicPr>
          <p:cNvPr id="1026" name="Picture 2" descr="C:\Users\maibn\Desktop\CARDIO\covid19\tempFileForShare_20200726-10382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8" r="15081"/>
          <a:stretch/>
        </p:blipFill>
        <p:spPr bwMode="auto">
          <a:xfrm>
            <a:off x="-1" y="1988840"/>
            <a:ext cx="905508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678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Extreme Axis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IN" dirty="0"/>
              <a:t>Normal : &lt;1%</a:t>
            </a:r>
          </a:p>
          <a:p>
            <a:pPr>
              <a:lnSpc>
                <a:spcPct val="150000"/>
              </a:lnSpc>
            </a:pPr>
            <a:r>
              <a:rPr lang="en-IN" dirty="0"/>
              <a:t>OP ASD</a:t>
            </a:r>
          </a:p>
          <a:p>
            <a:pPr>
              <a:lnSpc>
                <a:spcPct val="150000"/>
              </a:lnSpc>
            </a:pPr>
            <a:r>
              <a:rPr lang="en-IN" dirty="0"/>
              <a:t>AVSD</a:t>
            </a:r>
          </a:p>
          <a:p>
            <a:pPr>
              <a:lnSpc>
                <a:spcPct val="150000"/>
              </a:lnSpc>
            </a:pPr>
            <a:r>
              <a:rPr lang="en-IN" dirty="0" err="1"/>
              <a:t>Ebstein’s</a:t>
            </a:r>
            <a:endParaRPr lang="en-IN" dirty="0"/>
          </a:p>
          <a:p>
            <a:pPr>
              <a:lnSpc>
                <a:spcPct val="150000"/>
              </a:lnSpc>
            </a:pPr>
            <a:r>
              <a:rPr lang="en-IN" dirty="0"/>
              <a:t>Tricuspid atresia</a:t>
            </a:r>
          </a:p>
          <a:p>
            <a:pPr>
              <a:lnSpc>
                <a:spcPct val="150000"/>
              </a:lnSpc>
            </a:pPr>
            <a:r>
              <a:rPr lang="en-IN" dirty="0"/>
              <a:t>Noonan syndrome</a:t>
            </a:r>
          </a:p>
          <a:p>
            <a:pPr>
              <a:lnSpc>
                <a:spcPct val="150000"/>
              </a:lnSpc>
            </a:pPr>
            <a:r>
              <a:rPr lang="en-IN" dirty="0"/>
              <a:t>WPW syndrome</a:t>
            </a:r>
          </a:p>
        </p:txBody>
      </p:sp>
    </p:spTree>
    <p:extLst>
      <p:ext uri="{BB962C8B-B14F-4D97-AF65-F5344CB8AC3E}">
        <p14:creationId xmlns:p14="http://schemas.microsoft.com/office/powerpoint/2010/main" val="1598115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Normal findings in children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lnSpc>
                <a:spcPct val="170000"/>
              </a:lnSpc>
            </a:pPr>
            <a:r>
              <a:rPr lang="en-IN" dirty="0"/>
              <a:t>HR &gt; 100/min</a:t>
            </a:r>
          </a:p>
          <a:p>
            <a:pPr>
              <a:lnSpc>
                <a:spcPct val="170000"/>
              </a:lnSpc>
            </a:pPr>
            <a:r>
              <a:rPr lang="en-IN" dirty="0"/>
              <a:t>QRS axis &gt; 90</a:t>
            </a:r>
          </a:p>
          <a:p>
            <a:pPr>
              <a:lnSpc>
                <a:spcPct val="170000"/>
              </a:lnSpc>
            </a:pPr>
            <a:r>
              <a:rPr lang="en-IN" dirty="0"/>
              <a:t>Right precordial T inversion (juvenile T wave)</a:t>
            </a:r>
          </a:p>
          <a:p>
            <a:pPr>
              <a:lnSpc>
                <a:spcPct val="170000"/>
              </a:lnSpc>
            </a:pPr>
            <a:r>
              <a:rPr lang="en-IN" dirty="0"/>
              <a:t>Dominant right precordial R waves</a:t>
            </a:r>
          </a:p>
          <a:p>
            <a:pPr>
              <a:lnSpc>
                <a:spcPct val="170000"/>
              </a:lnSpc>
            </a:pPr>
            <a:r>
              <a:rPr lang="en-IN" dirty="0"/>
              <a:t>Inferior and lateral Q waves</a:t>
            </a:r>
          </a:p>
          <a:p>
            <a:pPr>
              <a:lnSpc>
                <a:spcPct val="170000"/>
              </a:lnSpc>
            </a:pPr>
            <a:r>
              <a:rPr lang="en-IN" dirty="0"/>
              <a:t>Short PR (&lt;120ms) and QRS (&lt;80ms)</a:t>
            </a:r>
          </a:p>
          <a:p>
            <a:pPr>
              <a:lnSpc>
                <a:spcPct val="170000"/>
              </a:lnSpc>
            </a:pPr>
            <a:r>
              <a:rPr lang="en-IN" dirty="0"/>
              <a:t>Slightly peaked P waves (&lt;3mm)</a:t>
            </a:r>
          </a:p>
          <a:p>
            <a:pPr>
              <a:lnSpc>
                <a:spcPct val="170000"/>
              </a:lnSpc>
            </a:pPr>
            <a:r>
              <a:rPr lang="en-IN" dirty="0"/>
              <a:t>Slightly long </a:t>
            </a:r>
            <a:r>
              <a:rPr lang="en-IN" dirty="0" err="1"/>
              <a:t>QTc</a:t>
            </a:r>
            <a:r>
              <a:rPr lang="en-IN" dirty="0"/>
              <a:t> (&lt;490ms)</a:t>
            </a:r>
          </a:p>
          <a:p>
            <a:pPr>
              <a:lnSpc>
                <a:spcPct val="170000"/>
              </a:lnSpc>
            </a:pPr>
            <a:r>
              <a:rPr lang="en-IN" dirty="0" err="1"/>
              <a:t>Respirophasic</a:t>
            </a:r>
            <a:r>
              <a:rPr lang="en-IN" dirty="0"/>
              <a:t> sinus arrhythmia</a:t>
            </a:r>
          </a:p>
          <a:p>
            <a:pPr>
              <a:lnSpc>
                <a:spcPct val="170000"/>
              </a:lnSpc>
            </a:pPr>
            <a:r>
              <a:rPr lang="en-IN" dirty="0"/>
              <a:t>Shifting atrial pacemaker</a:t>
            </a:r>
          </a:p>
        </p:txBody>
      </p:sp>
    </p:spTree>
    <p:extLst>
      <p:ext uri="{BB962C8B-B14F-4D97-AF65-F5344CB8AC3E}">
        <p14:creationId xmlns:p14="http://schemas.microsoft.com/office/powerpoint/2010/main" val="2642783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Normal </a:t>
            </a:r>
            <a:r>
              <a:rPr lang="en-IN" dirty="0" err="1"/>
              <a:t>pediatric</a:t>
            </a:r>
            <a:r>
              <a:rPr lang="en-IN" dirty="0"/>
              <a:t> ECG</a:t>
            </a:r>
          </a:p>
        </p:txBody>
      </p:sp>
      <p:pic>
        <p:nvPicPr>
          <p:cNvPr id="1026" name="Picture 2" descr="C:\Users\maibn\Desktop\tempFileForShare_20200716-1542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3" y="1196752"/>
            <a:ext cx="914098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067944" y="1700808"/>
            <a:ext cx="3672408" cy="3528392"/>
          </a:xfrm>
          <a:prstGeom prst="ellipse">
            <a:avLst/>
          </a:prstGeom>
          <a:solidFill>
            <a:srgbClr val="FF0000">
              <a:alpha val="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3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Preterm infant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Lesser amplitude in limb leads</a:t>
            </a:r>
          </a:p>
          <a:p>
            <a:pPr>
              <a:lnSpc>
                <a:spcPct val="150000"/>
              </a:lnSpc>
            </a:pPr>
            <a:r>
              <a:rPr lang="en-IN" dirty="0"/>
              <a:t>Less RV dominance</a:t>
            </a:r>
          </a:p>
          <a:p>
            <a:pPr>
              <a:lnSpc>
                <a:spcPct val="150000"/>
              </a:lnSpc>
            </a:pPr>
            <a:r>
              <a:rPr lang="en-IN" dirty="0"/>
              <a:t>More leftward forces</a:t>
            </a:r>
          </a:p>
          <a:p>
            <a:pPr>
              <a:lnSpc>
                <a:spcPct val="150000"/>
              </a:lnSpc>
            </a:pPr>
            <a:r>
              <a:rPr lang="en-IN" dirty="0"/>
              <a:t>More leftward QRS axis</a:t>
            </a:r>
          </a:p>
          <a:p>
            <a:pPr>
              <a:lnSpc>
                <a:spcPct val="150000"/>
              </a:lnSpc>
            </a:pPr>
            <a:r>
              <a:rPr lang="en-IN" dirty="0"/>
              <a:t>Higher incidence of deep Q in V6</a:t>
            </a:r>
          </a:p>
        </p:txBody>
      </p:sp>
    </p:spTree>
    <p:extLst>
      <p:ext uri="{BB962C8B-B14F-4D97-AF65-F5344CB8AC3E}">
        <p14:creationId xmlns:p14="http://schemas.microsoft.com/office/powerpoint/2010/main" val="1683274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Rotation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" r="8269" b="7962"/>
          <a:stretch/>
        </p:blipFill>
        <p:spPr bwMode="auto">
          <a:xfrm>
            <a:off x="971600" y="1340768"/>
            <a:ext cx="711725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7588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879346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657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ECG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IN" dirty="0"/>
              <a:t>Reflects the </a:t>
            </a:r>
            <a:r>
              <a:rPr lang="en-IN" dirty="0" err="1"/>
              <a:t>hemodynamics</a:t>
            </a:r>
            <a:endParaRPr lang="en-IN" dirty="0"/>
          </a:p>
          <a:p>
            <a:pPr>
              <a:lnSpc>
                <a:spcPct val="150000"/>
              </a:lnSpc>
            </a:pPr>
            <a:r>
              <a:rPr lang="en-IN" dirty="0"/>
              <a:t>Reveals the underlying physiology</a:t>
            </a:r>
          </a:p>
          <a:p>
            <a:pPr>
              <a:lnSpc>
                <a:spcPct val="150000"/>
              </a:lnSpc>
            </a:pPr>
            <a:r>
              <a:rPr lang="en-IN" dirty="0"/>
              <a:t>Helps to cross check ECHO</a:t>
            </a:r>
          </a:p>
          <a:p>
            <a:pPr>
              <a:lnSpc>
                <a:spcPct val="150000"/>
              </a:lnSpc>
            </a:pPr>
            <a:r>
              <a:rPr lang="en-IN" dirty="0"/>
              <a:t>Cost effective tool to suspect and diagnose CHD</a:t>
            </a:r>
          </a:p>
          <a:p>
            <a:pPr>
              <a:lnSpc>
                <a:spcPct val="150000"/>
              </a:lnSpc>
            </a:pPr>
            <a:r>
              <a:rPr lang="en-IN" dirty="0">
                <a:solidFill>
                  <a:srgbClr val="FF0000"/>
                </a:solidFill>
              </a:rPr>
              <a:t>A </a:t>
            </a:r>
            <a:r>
              <a:rPr lang="en-IN" dirty="0" err="1">
                <a:solidFill>
                  <a:srgbClr val="FF0000"/>
                </a:solidFill>
              </a:rPr>
              <a:t>hemodynamically</a:t>
            </a:r>
            <a:r>
              <a:rPr lang="en-IN" dirty="0">
                <a:solidFill>
                  <a:srgbClr val="FF0000"/>
                </a:solidFill>
              </a:rPr>
              <a:t> significant structural heart disease may exist with insignificant ECG changes</a:t>
            </a:r>
          </a:p>
        </p:txBody>
      </p:sp>
    </p:spTree>
    <p:extLst>
      <p:ext uri="{BB962C8B-B14F-4D97-AF65-F5344CB8AC3E}">
        <p14:creationId xmlns:p14="http://schemas.microsoft.com/office/powerpoint/2010/main" val="276437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13y boy</a:t>
            </a:r>
          </a:p>
          <a:p>
            <a:pPr>
              <a:lnSpc>
                <a:spcPct val="150000"/>
              </a:lnSpc>
            </a:pPr>
            <a:r>
              <a:rPr lang="en-IN" dirty="0"/>
              <a:t>Met with RTA</a:t>
            </a:r>
          </a:p>
          <a:p>
            <a:pPr>
              <a:lnSpc>
                <a:spcPct val="150000"/>
              </a:lnSpc>
            </a:pPr>
            <a:r>
              <a:rPr lang="en-IN" dirty="0"/>
              <a:t>Minor chest wall injury</a:t>
            </a:r>
          </a:p>
          <a:p>
            <a:pPr>
              <a:lnSpc>
                <a:spcPct val="150000"/>
              </a:lnSpc>
            </a:pPr>
            <a:r>
              <a:rPr lang="en-IN" dirty="0"/>
              <a:t>Called for abnormal ECG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51946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Diagnosis?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6" y="1484784"/>
            <a:ext cx="885861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3645025"/>
            <a:ext cx="43924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N" sz="2800" b="1" dirty="0" err="1"/>
              <a:t>Situs</a:t>
            </a:r>
            <a:r>
              <a:rPr lang="en-IN" sz="2800" b="1" dirty="0"/>
              <a:t> </a:t>
            </a:r>
            <a:r>
              <a:rPr lang="en-IN" sz="2800" b="1" dirty="0" err="1"/>
              <a:t>inversus-dextrocardia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150660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Confirm </a:t>
            </a:r>
            <a:r>
              <a:rPr lang="en-IN" dirty="0" err="1"/>
              <a:t>Situs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P wave direction: </a:t>
            </a:r>
            <a:r>
              <a:rPr lang="en-IN" dirty="0" err="1"/>
              <a:t>viscero</a:t>
            </a:r>
            <a:r>
              <a:rPr lang="en-IN" dirty="0"/>
              <a:t>-atrial </a:t>
            </a:r>
            <a:r>
              <a:rPr lang="en-IN" dirty="0" err="1"/>
              <a:t>situs</a:t>
            </a:r>
            <a:endParaRPr lang="en-IN" dirty="0"/>
          </a:p>
          <a:p>
            <a:pPr>
              <a:lnSpc>
                <a:spcPct val="150000"/>
              </a:lnSpc>
            </a:pPr>
            <a:r>
              <a:rPr lang="en-IN" dirty="0" err="1"/>
              <a:t>Situs</a:t>
            </a:r>
            <a:r>
              <a:rPr lang="en-IN" dirty="0"/>
              <a:t> </a:t>
            </a:r>
            <a:r>
              <a:rPr lang="en-IN" dirty="0" err="1"/>
              <a:t>solitus:Upright</a:t>
            </a:r>
            <a:r>
              <a:rPr lang="en-IN" dirty="0"/>
              <a:t> P in </a:t>
            </a:r>
            <a:r>
              <a:rPr lang="en-IN" dirty="0" err="1"/>
              <a:t>I,aVL</a:t>
            </a:r>
            <a:endParaRPr lang="en-IN" dirty="0"/>
          </a:p>
          <a:p>
            <a:pPr>
              <a:lnSpc>
                <a:spcPct val="150000"/>
              </a:lnSpc>
            </a:pPr>
            <a:r>
              <a:rPr lang="en-IN" dirty="0" err="1"/>
              <a:t>Situs</a:t>
            </a:r>
            <a:r>
              <a:rPr lang="en-IN" dirty="0"/>
              <a:t> </a:t>
            </a:r>
            <a:r>
              <a:rPr lang="en-IN" dirty="0" err="1"/>
              <a:t>inversus:Inverted</a:t>
            </a:r>
            <a:r>
              <a:rPr lang="en-IN" dirty="0"/>
              <a:t> P in </a:t>
            </a:r>
            <a:r>
              <a:rPr lang="en-IN" dirty="0" err="1"/>
              <a:t>I,aVL</a:t>
            </a:r>
            <a:endParaRPr lang="en-IN" dirty="0"/>
          </a:p>
          <a:p>
            <a:pPr>
              <a:lnSpc>
                <a:spcPct val="150000"/>
              </a:lnSpc>
            </a:pPr>
            <a:r>
              <a:rPr lang="en-IN" dirty="0"/>
              <a:t>Can be altered by left atrial ectopic focus: “dome and dart” P in V1</a:t>
            </a:r>
          </a:p>
        </p:txBody>
      </p:sp>
    </p:spTree>
    <p:extLst>
      <p:ext uri="{BB962C8B-B14F-4D97-AF65-F5344CB8AC3E}">
        <p14:creationId xmlns:p14="http://schemas.microsoft.com/office/powerpoint/2010/main" val="3950163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Cardiac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Precordial R progression</a:t>
            </a:r>
          </a:p>
          <a:p>
            <a:pPr>
              <a:lnSpc>
                <a:spcPct val="150000"/>
              </a:lnSpc>
            </a:pPr>
            <a:r>
              <a:rPr lang="en-IN" dirty="0" err="1"/>
              <a:t>Levocardia</a:t>
            </a:r>
            <a:r>
              <a:rPr lang="en-IN" dirty="0"/>
              <a:t>: R progresses from V1 to V6</a:t>
            </a:r>
          </a:p>
          <a:p>
            <a:pPr>
              <a:lnSpc>
                <a:spcPct val="150000"/>
              </a:lnSpc>
            </a:pPr>
            <a:r>
              <a:rPr lang="en-IN" dirty="0" err="1"/>
              <a:t>Dextrocardia</a:t>
            </a:r>
            <a:r>
              <a:rPr lang="en-IN" dirty="0"/>
              <a:t>: R regresses from V1 to V6</a:t>
            </a:r>
          </a:p>
          <a:p>
            <a:pPr>
              <a:lnSpc>
                <a:spcPct val="150000"/>
              </a:lnSpc>
            </a:pPr>
            <a:r>
              <a:rPr lang="en-IN" dirty="0" err="1"/>
              <a:t>Mesocardia</a:t>
            </a:r>
            <a:r>
              <a:rPr lang="en-IN" dirty="0"/>
              <a:t>: mid precordial leads show tallest R waves</a:t>
            </a:r>
          </a:p>
        </p:txBody>
      </p:sp>
    </p:spTree>
    <p:extLst>
      <p:ext uri="{BB962C8B-B14F-4D97-AF65-F5344CB8AC3E}">
        <p14:creationId xmlns:p14="http://schemas.microsoft.com/office/powerpoint/2010/main" val="30452677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11425"/>
            <a:ext cx="4824536" cy="6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502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Malpositions</a:t>
            </a:r>
            <a:r>
              <a:rPr lang="en-IN" dirty="0"/>
              <a:t> 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67516"/>
            <a:ext cx="6048672" cy="54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332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600"/>
            <a:ext cx="9144000" cy="636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0579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Ventricular 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err="1"/>
              <a:t>Septal</a:t>
            </a:r>
            <a:r>
              <a:rPr lang="en-IN" dirty="0"/>
              <a:t> q waves in lateral leads in normal heart</a:t>
            </a:r>
          </a:p>
          <a:p>
            <a:r>
              <a:rPr lang="en-IN" dirty="0"/>
              <a:t>Absence may be a subtle sign of ventricular inversion</a:t>
            </a:r>
          </a:p>
        </p:txBody>
      </p:sp>
      <p:pic>
        <p:nvPicPr>
          <p:cNvPr id="4" name="Picture 2" descr="C:\Users\maibn\Desktop\tempFileForShare_20200719-124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52696"/>
            <a:ext cx="5229001" cy="360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775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Situs</a:t>
            </a:r>
            <a:r>
              <a:rPr lang="en-IN" dirty="0"/>
              <a:t> </a:t>
            </a:r>
            <a:r>
              <a:rPr lang="en-IN" dirty="0" err="1"/>
              <a:t>inversus-dextrocardia</a:t>
            </a:r>
            <a:r>
              <a:rPr lang="en-IN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Mirror image SAN</a:t>
            </a:r>
          </a:p>
          <a:p>
            <a:r>
              <a:rPr lang="en-IN" dirty="0" err="1"/>
              <a:t>aVR</a:t>
            </a:r>
            <a:r>
              <a:rPr lang="en-IN" dirty="0"/>
              <a:t> resembles </a:t>
            </a:r>
            <a:r>
              <a:rPr lang="en-IN" dirty="0" err="1"/>
              <a:t>aVL</a:t>
            </a:r>
            <a:endParaRPr lang="en-IN" dirty="0"/>
          </a:p>
          <a:p>
            <a:r>
              <a:rPr lang="en-IN" dirty="0" err="1"/>
              <a:t>Septal</a:t>
            </a:r>
            <a:r>
              <a:rPr lang="en-IN" dirty="0"/>
              <a:t> Q waves in right </a:t>
            </a:r>
            <a:r>
              <a:rPr lang="en-IN" dirty="0" err="1"/>
              <a:t>lateraal</a:t>
            </a:r>
            <a:r>
              <a:rPr lang="en-IN" dirty="0"/>
              <a:t> leads</a:t>
            </a:r>
          </a:p>
          <a:p>
            <a:r>
              <a:rPr lang="en-IN" dirty="0" err="1"/>
              <a:t>Correction:Arm</a:t>
            </a:r>
            <a:r>
              <a:rPr lang="en-IN" dirty="0"/>
              <a:t> and precordial leads are reversed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70180"/>
            <a:ext cx="6984776" cy="558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92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Situs</a:t>
            </a:r>
            <a:r>
              <a:rPr lang="en-IN" dirty="0"/>
              <a:t> </a:t>
            </a:r>
            <a:r>
              <a:rPr lang="en-IN" dirty="0" err="1"/>
              <a:t>solitus-dextrocardia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Atrial </a:t>
            </a:r>
            <a:r>
              <a:rPr lang="en-IN" dirty="0" err="1"/>
              <a:t>situs</a:t>
            </a:r>
            <a:r>
              <a:rPr lang="en-IN" dirty="0"/>
              <a:t> is normal-normal SAN position</a:t>
            </a:r>
          </a:p>
          <a:p>
            <a:pPr>
              <a:lnSpc>
                <a:spcPct val="150000"/>
              </a:lnSpc>
            </a:pPr>
            <a:r>
              <a:rPr lang="en-IN" dirty="0"/>
              <a:t>Limb leads left unchanged</a:t>
            </a:r>
          </a:p>
          <a:p>
            <a:pPr>
              <a:lnSpc>
                <a:spcPct val="150000"/>
              </a:lnSpc>
            </a:pPr>
            <a:r>
              <a:rPr lang="en-IN" dirty="0"/>
              <a:t>Precordial leads are recorded from right side</a:t>
            </a:r>
          </a:p>
        </p:txBody>
      </p:sp>
    </p:spTree>
    <p:extLst>
      <p:ext uri="{BB962C8B-B14F-4D97-AF65-F5344CB8AC3E}">
        <p14:creationId xmlns:p14="http://schemas.microsoft.com/office/powerpoint/2010/main" val="3775439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ECG Utility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</a:pPr>
            <a:r>
              <a:rPr lang="en-IN" dirty="0"/>
              <a:t>Malposition</a:t>
            </a:r>
          </a:p>
          <a:p>
            <a:pPr>
              <a:lnSpc>
                <a:spcPct val="160000"/>
              </a:lnSpc>
            </a:pPr>
            <a:r>
              <a:rPr lang="en-IN" dirty="0"/>
              <a:t>Chamber enlargement</a:t>
            </a:r>
          </a:p>
          <a:p>
            <a:pPr>
              <a:lnSpc>
                <a:spcPct val="160000"/>
              </a:lnSpc>
            </a:pPr>
            <a:r>
              <a:rPr lang="en-IN" dirty="0"/>
              <a:t>Pericardial and myocardial diseases</a:t>
            </a:r>
          </a:p>
          <a:p>
            <a:pPr>
              <a:lnSpc>
                <a:spcPct val="160000"/>
              </a:lnSpc>
            </a:pPr>
            <a:r>
              <a:rPr lang="en-IN" dirty="0"/>
              <a:t>Conduction abnormalities</a:t>
            </a:r>
          </a:p>
          <a:p>
            <a:pPr>
              <a:lnSpc>
                <a:spcPct val="160000"/>
              </a:lnSpc>
            </a:pPr>
            <a:r>
              <a:rPr lang="en-IN" dirty="0"/>
              <a:t>Arrhythmias</a:t>
            </a:r>
          </a:p>
          <a:p>
            <a:pPr>
              <a:lnSpc>
                <a:spcPct val="160000"/>
              </a:lnSpc>
            </a:pPr>
            <a:r>
              <a:rPr lang="en-IN" dirty="0"/>
              <a:t>Electrolyte imbalance</a:t>
            </a:r>
          </a:p>
        </p:txBody>
      </p:sp>
    </p:spTree>
    <p:extLst>
      <p:ext uri="{BB962C8B-B14F-4D97-AF65-F5344CB8AC3E}">
        <p14:creationId xmlns:p14="http://schemas.microsoft.com/office/powerpoint/2010/main" val="30831263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maibn\Desktop\tempFileForShare_20200719-1235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83865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5186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10y girl</a:t>
            </a:r>
          </a:p>
          <a:p>
            <a:r>
              <a:rPr lang="en-IN" dirty="0"/>
              <a:t>Atypical chest pain</a:t>
            </a:r>
          </a:p>
          <a:p>
            <a:r>
              <a:rPr lang="en-IN" dirty="0"/>
              <a:t>Ordered ECG</a:t>
            </a:r>
          </a:p>
        </p:txBody>
      </p:sp>
    </p:spTree>
    <p:extLst>
      <p:ext uri="{BB962C8B-B14F-4D97-AF65-F5344CB8AC3E}">
        <p14:creationId xmlns:p14="http://schemas.microsoft.com/office/powerpoint/2010/main" val="25365906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Technical </a:t>
            </a:r>
            <a:r>
              <a:rPr lang="en-IN" dirty="0" err="1"/>
              <a:t>Dextrocardia</a:t>
            </a:r>
            <a:endParaRPr lang="en-IN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" y="2420888"/>
            <a:ext cx="9110758" cy="322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16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Heterotaxy</a:t>
            </a:r>
            <a:r>
              <a:rPr lang="en-IN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Right isomerism</a:t>
            </a:r>
          </a:p>
          <a:p>
            <a:r>
              <a:rPr lang="en-IN" dirty="0"/>
              <a:t>Paired sinus nodes</a:t>
            </a:r>
          </a:p>
          <a:p>
            <a:r>
              <a:rPr lang="en-IN" dirty="0"/>
              <a:t>Can have 2 P morphologies</a:t>
            </a:r>
          </a:p>
          <a:p>
            <a:r>
              <a:rPr lang="en-IN" dirty="0"/>
              <a:t>Right SAN is dominant</a:t>
            </a:r>
          </a:p>
          <a:p>
            <a:r>
              <a:rPr lang="en-IN" dirty="0"/>
              <a:t>P wave axis is normal</a:t>
            </a:r>
          </a:p>
          <a:p>
            <a:r>
              <a:rPr lang="en-IN" dirty="0"/>
              <a:t>Rarely left SAN can be dominant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</a:rPr>
              <a:t>Left isomerism</a:t>
            </a:r>
          </a:p>
          <a:p>
            <a:r>
              <a:rPr lang="en-IN" dirty="0"/>
              <a:t>Absent or </a:t>
            </a:r>
            <a:r>
              <a:rPr lang="en-IN" dirty="0" err="1"/>
              <a:t>hypoplastic</a:t>
            </a:r>
            <a:r>
              <a:rPr lang="en-IN" dirty="0"/>
              <a:t> SAN</a:t>
            </a:r>
          </a:p>
          <a:p>
            <a:r>
              <a:rPr lang="en-IN" dirty="0"/>
              <a:t>Ectopic atrial pacemaker</a:t>
            </a:r>
          </a:p>
          <a:p>
            <a:r>
              <a:rPr lang="en-IN" dirty="0"/>
              <a:t>Superior  P wave axis</a:t>
            </a:r>
          </a:p>
          <a:p>
            <a:r>
              <a:rPr lang="en-IN" dirty="0"/>
              <a:t>Arrhythmia and block are common</a:t>
            </a:r>
          </a:p>
        </p:txBody>
      </p:sp>
    </p:spTree>
    <p:extLst>
      <p:ext uri="{BB962C8B-B14F-4D97-AF65-F5344CB8AC3E}">
        <p14:creationId xmlns:p14="http://schemas.microsoft.com/office/powerpoint/2010/main" val="8615071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Left to right shunts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88154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Case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3y boy</a:t>
            </a:r>
          </a:p>
          <a:p>
            <a:r>
              <a:rPr lang="en-IN" dirty="0"/>
              <a:t>Recurrent LRTI</a:t>
            </a:r>
          </a:p>
          <a:p>
            <a:r>
              <a:rPr lang="en-IN" dirty="0"/>
              <a:t>Systolic murmur at upper sternal border</a:t>
            </a:r>
          </a:p>
        </p:txBody>
      </p:sp>
    </p:spTree>
    <p:extLst>
      <p:ext uri="{BB962C8B-B14F-4D97-AF65-F5344CB8AC3E}">
        <p14:creationId xmlns:p14="http://schemas.microsoft.com/office/powerpoint/2010/main" val="5828653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OS ASD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35" y="2204864"/>
            <a:ext cx="9169235" cy="335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25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Normal p axis </a:t>
            </a:r>
          </a:p>
          <a:p>
            <a:r>
              <a:rPr lang="en-IN" dirty="0" err="1"/>
              <a:t>rsR</a:t>
            </a:r>
            <a:r>
              <a:rPr lang="en-IN" dirty="0"/>
              <a:t>’ in v1</a:t>
            </a:r>
          </a:p>
          <a:p>
            <a:r>
              <a:rPr lang="en-IN" dirty="0"/>
              <a:t>Stroke with PFO-</a:t>
            </a:r>
            <a:r>
              <a:rPr lang="en-IN" dirty="0" err="1"/>
              <a:t>chrochatage</a:t>
            </a:r>
            <a:r>
              <a:rPr lang="en-IN" dirty="0"/>
              <a:t> gives etiological correlation</a:t>
            </a:r>
          </a:p>
          <a:p>
            <a:r>
              <a:rPr lang="en-IN" dirty="0"/>
              <a:t>First degree block in OS ASD- look for limb anomalies-familial ASD</a:t>
            </a:r>
          </a:p>
          <a:p>
            <a:r>
              <a:rPr lang="en-IN" dirty="0"/>
              <a:t>OS ASD </a:t>
            </a:r>
            <a:r>
              <a:rPr lang="en-IN" dirty="0" err="1"/>
              <a:t>ecg</a:t>
            </a:r>
            <a:r>
              <a:rPr lang="en-IN" dirty="0"/>
              <a:t> with cyanosis-think of TAPVC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423127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ASD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848872" cy="562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4576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Physiology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IN" dirty="0"/>
              <a:t>RV volume overload – RVOT enlarges – last to depolarise</a:t>
            </a:r>
          </a:p>
          <a:p>
            <a:pPr>
              <a:lnSpc>
                <a:spcPct val="150000"/>
              </a:lnSpc>
            </a:pPr>
            <a:r>
              <a:rPr lang="en-IN" dirty="0"/>
              <a:t>Lengthening of RBB – incomplete RBBB</a:t>
            </a:r>
          </a:p>
          <a:p>
            <a:pPr>
              <a:lnSpc>
                <a:spcPct val="150000"/>
              </a:lnSpc>
            </a:pPr>
            <a:r>
              <a:rPr lang="en-IN" dirty="0"/>
              <a:t>Increased QRS duration in older age</a:t>
            </a:r>
          </a:p>
          <a:p>
            <a:pPr>
              <a:lnSpc>
                <a:spcPct val="150000"/>
              </a:lnSpc>
            </a:pPr>
            <a:r>
              <a:rPr lang="en-IN" dirty="0"/>
              <a:t>Clockwise electrical rotation</a:t>
            </a:r>
          </a:p>
          <a:p>
            <a:pPr>
              <a:lnSpc>
                <a:spcPct val="150000"/>
              </a:lnSpc>
            </a:pPr>
            <a:r>
              <a:rPr lang="en-IN" dirty="0"/>
              <a:t>Lack of sinus arrhythmia in large ASD</a:t>
            </a:r>
          </a:p>
        </p:txBody>
      </p:sp>
    </p:spTree>
    <p:extLst>
      <p:ext uri="{BB962C8B-B14F-4D97-AF65-F5344CB8AC3E}">
        <p14:creationId xmlns:p14="http://schemas.microsoft.com/office/powerpoint/2010/main" val="4213398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Requirements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 err="1"/>
              <a:t>Competent,patient</a:t>
            </a:r>
            <a:r>
              <a:rPr lang="en-IN" dirty="0"/>
              <a:t> and dedicated technician</a:t>
            </a:r>
          </a:p>
          <a:p>
            <a:pPr>
              <a:lnSpc>
                <a:spcPct val="150000"/>
              </a:lnSpc>
            </a:pPr>
            <a:r>
              <a:rPr lang="en-IN" dirty="0"/>
              <a:t>Cooperative child</a:t>
            </a:r>
          </a:p>
          <a:p>
            <a:pPr>
              <a:lnSpc>
                <a:spcPct val="150000"/>
              </a:lnSpc>
            </a:pPr>
            <a:r>
              <a:rPr lang="en-IN" dirty="0"/>
              <a:t>Small electrode (half inch)</a:t>
            </a:r>
          </a:p>
          <a:p>
            <a:pPr>
              <a:lnSpc>
                <a:spcPct val="150000"/>
              </a:lnSpc>
            </a:pPr>
            <a:r>
              <a:rPr lang="en-IN" dirty="0"/>
              <a:t>Additional leads</a:t>
            </a:r>
          </a:p>
        </p:txBody>
      </p:sp>
    </p:spTree>
    <p:extLst>
      <p:ext uri="{BB962C8B-B14F-4D97-AF65-F5344CB8AC3E}">
        <p14:creationId xmlns:p14="http://schemas.microsoft.com/office/powerpoint/2010/main" val="37295868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Case 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IN" dirty="0"/>
              <a:t>48y male</a:t>
            </a:r>
          </a:p>
          <a:p>
            <a:pPr>
              <a:lnSpc>
                <a:spcPct val="150000"/>
              </a:lnSpc>
            </a:pPr>
            <a:r>
              <a:rPr lang="en-IN" dirty="0"/>
              <a:t>Frequent LRTI in childhood</a:t>
            </a:r>
          </a:p>
          <a:p>
            <a:pPr>
              <a:lnSpc>
                <a:spcPct val="150000"/>
              </a:lnSpc>
            </a:pPr>
            <a:r>
              <a:rPr lang="en-IN" dirty="0" err="1"/>
              <a:t>Exertional</a:t>
            </a:r>
            <a:r>
              <a:rPr lang="en-IN" dirty="0"/>
              <a:t> palpitation and fatigue</a:t>
            </a:r>
          </a:p>
          <a:p>
            <a:pPr>
              <a:lnSpc>
                <a:spcPct val="150000"/>
              </a:lnSpc>
            </a:pPr>
            <a:r>
              <a:rPr lang="en-IN" dirty="0"/>
              <a:t>NYHA II</a:t>
            </a:r>
          </a:p>
          <a:p>
            <a:pPr>
              <a:lnSpc>
                <a:spcPct val="150000"/>
              </a:lnSpc>
            </a:pPr>
            <a:r>
              <a:rPr lang="en-IN" dirty="0"/>
              <a:t>MSM at base of heart</a:t>
            </a:r>
          </a:p>
          <a:p>
            <a:pPr>
              <a:lnSpc>
                <a:spcPct val="150000"/>
              </a:lnSpc>
            </a:pPr>
            <a:r>
              <a:rPr lang="en-IN" dirty="0"/>
              <a:t>SpO2 96%</a:t>
            </a:r>
          </a:p>
        </p:txBody>
      </p:sp>
    </p:spTree>
    <p:extLst>
      <p:ext uri="{BB962C8B-B14F-4D97-AF65-F5344CB8AC3E}">
        <p14:creationId xmlns:p14="http://schemas.microsoft.com/office/powerpoint/2010/main" val="23920984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852" y="188640"/>
            <a:ext cx="8229600" cy="1143000"/>
          </a:xfrm>
        </p:spPr>
        <p:txBody>
          <a:bodyPr/>
          <a:lstStyle/>
          <a:p>
            <a:r>
              <a:rPr lang="en-IN" dirty="0"/>
              <a:t>OP ASD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en-IN" dirty="0" err="1"/>
              <a:t>Maldevelopment</a:t>
            </a:r>
            <a:r>
              <a:rPr lang="en-IN" dirty="0"/>
              <a:t> of LAF – LAD with LAFB</a:t>
            </a:r>
          </a:p>
          <a:p>
            <a:r>
              <a:rPr lang="en-IN" dirty="0"/>
              <a:t>Counter-clockwise loop</a:t>
            </a:r>
          </a:p>
          <a:p>
            <a:r>
              <a:rPr lang="en-IN" dirty="0"/>
              <a:t>First degree heart block</a:t>
            </a:r>
          </a:p>
          <a:p>
            <a:r>
              <a:rPr lang="en-IN" dirty="0"/>
              <a:t>OP ASD ECG  with </a:t>
            </a:r>
            <a:r>
              <a:rPr lang="en-IN" dirty="0" err="1"/>
              <a:t>cyanosis:think</a:t>
            </a:r>
            <a:r>
              <a:rPr lang="en-IN" dirty="0"/>
              <a:t> of common atrium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4" y="4066153"/>
            <a:ext cx="9095302" cy="279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26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SV ASD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" y="2060848"/>
            <a:ext cx="912423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7864" y="3140968"/>
            <a:ext cx="344299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Sa node pushed down</a:t>
            </a:r>
          </a:p>
          <a:p>
            <a:r>
              <a:rPr lang="en-IN" dirty="0"/>
              <a:t>Depolarise below upward</a:t>
            </a:r>
          </a:p>
          <a:p>
            <a:r>
              <a:rPr lang="en-IN" dirty="0"/>
              <a:t>Short PR interval-SAN close to AVN</a:t>
            </a:r>
          </a:p>
        </p:txBody>
      </p:sp>
    </p:spTree>
    <p:extLst>
      <p:ext uri="{BB962C8B-B14F-4D97-AF65-F5344CB8AC3E}">
        <p14:creationId xmlns:p14="http://schemas.microsoft.com/office/powerpoint/2010/main" val="7478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7215517"/>
              </p:ext>
            </p:extLst>
          </p:nvPr>
        </p:nvGraphicFramePr>
        <p:xfrm>
          <a:off x="0" y="1484784"/>
          <a:ext cx="9036496" cy="3124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9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9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9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91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1968">
                <a:tc>
                  <a:txBody>
                    <a:bodyPr/>
                    <a:lstStyle/>
                    <a:p>
                      <a:r>
                        <a:rPr lang="en-IN" dirty="0"/>
                        <a:t>ASD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V1 QRS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 IN</a:t>
                      </a:r>
                      <a:r>
                        <a:rPr lang="en-IN" baseline="0" dirty="0"/>
                        <a:t> INFERIOR LEADS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QRS AXIS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744">
                <a:tc>
                  <a:txBody>
                    <a:bodyPr/>
                    <a:lstStyle/>
                    <a:p>
                      <a:r>
                        <a:rPr lang="en-IN" dirty="0"/>
                        <a:t>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rSR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R/N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744">
                <a:tc>
                  <a:txBody>
                    <a:bodyPr/>
                    <a:lstStyle/>
                    <a:p>
                      <a:r>
                        <a:rPr lang="en-IN" dirty="0"/>
                        <a:t>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rSR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744">
                <a:tc>
                  <a:txBody>
                    <a:bodyPr/>
                    <a:lstStyle/>
                    <a:p>
                      <a:r>
                        <a:rPr lang="en-IN" dirty="0"/>
                        <a:t>SV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rSR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R/N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744">
                <a:tc>
                  <a:txBody>
                    <a:bodyPr/>
                    <a:lstStyle/>
                    <a:p>
                      <a:r>
                        <a:rPr lang="en-IN" dirty="0"/>
                        <a:t>COMMON ATRIUM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/>
                        <a:t>rSR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45989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Shunt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&gt;2:1 if</a:t>
            </a:r>
          </a:p>
          <a:p>
            <a:pPr lvl="2">
              <a:lnSpc>
                <a:spcPct val="150000"/>
              </a:lnSpc>
            </a:pPr>
            <a:r>
              <a:rPr lang="en-IN" dirty="0"/>
              <a:t>Prominent terminal R in V1</a:t>
            </a:r>
          </a:p>
          <a:p>
            <a:pPr lvl="2">
              <a:lnSpc>
                <a:spcPct val="150000"/>
              </a:lnSpc>
            </a:pPr>
            <a:r>
              <a:rPr lang="en-IN" dirty="0"/>
              <a:t>RAD</a:t>
            </a:r>
          </a:p>
          <a:p>
            <a:pPr lvl="2">
              <a:lnSpc>
                <a:spcPct val="150000"/>
              </a:lnSpc>
            </a:pPr>
            <a:r>
              <a:rPr lang="en-IN" dirty="0" err="1"/>
              <a:t>Chrochetage</a:t>
            </a:r>
            <a:r>
              <a:rPr lang="en-IN" dirty="0"/>
              <a:t> sign</a:t>
            </a:r>
          </a:p>
          <a:p>
            <a:pPr>
              <a:lnSpc>
                <a:spcPct val="150000"/>
              </a:lnSpc>
            </a:pPr>
            <a:r>
              <a:rPr lang="en-IN" dirty="0"/>
              <a:t>After surgery R may revert to </a:t>
            </a:r>
            <a:r>
              <a:rPr lang="en-IN" dirty="0" err="1"/>
              <a:t>rsR</a:t>
            </a:r>
            <a:r>
              <a:rPr lang="en-IN" dirty="0"/>
              <a:t>’</a:t>
            </a:r>
          </a:p>
          <a:p>
            <a:pPr>
              <a:lnSpc>
                <a:spcPct val="150000"/>
              </a:lnSpc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925191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VSD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/>
              <a:t>Site: ECD</a:t>
            </a:r>
          </a:p>
          <a:p>
            <a:r>
              <a:rPr lang="en-IN" dirty="0"/>
              <a:t>Size:</a:t>
            </a:r>
          </a:p>
          <a:p>
            <a:pPr lvl="1"/>
            <a:r>
              <a:rPr lang="en-IN" dirty="0" err="1"/>
              <a:t>Small:normal</a:t>
            </a:r>
            <a:r>
              <a:rPr lang="en-IN" dirty="0"/>
              <a:t> ECG</a:t>
            </a:r>
          </a:p>
          <a:p>
            <a:pPr lvl="1"/>
            <a:r>
              <a:rPr lang="en-IN" dirty="0" err="1"/>
              <a:t>Moderate:LA,LV</a:t>
            </a:r>
            <a:r>
              <a:rPr lang="en-IN" dirty="0"/>
              <a:t> overload</a:t>
            </a:r>
          </a:p>
          <a:p>
            <a:r>
              <a:rPr lang="en-IN" dirty="0"/>
              <a:t>LV diastolic overload –  V5,V6</a:t>
            </a:r>
          </a:p>
          <a:p>
            <a:pPr lvl="1"/>
            <a:r>
              <a:rPr lang="en-IN" dirty="0"/>
              <a:t>Tall R</a:t>
            </a:r>
          </a:p>
          <a:p>
            <a:pPr lvl="1"/>
            <a:r>
              <a:rPr lang="en-IN" dirty="0" err="1"/>
              <a:t>qR</a:t>
            </a:r>
            <a:r>
              <a:rPr lang="en-IN" dirty="0"/>
              <a:t>, prominent q(4-10mm)</a:t>
            </a:r>
          </a:p>
          <a:p>
            <a:r>
              <a:rPr lang="en-IN" dirty="0" err="1"/>
              <a:t>LAE:broad,notched</a:t>
            </a:r>
            <a:r>
              <a:rPr lang="en-IN" dirty="0"/>
              <a:t> P wave</a:t>
            </a:r>
          </a:p>
          <a:p>
            <a:r>
              <a:rPr lang="en-IN" dirty="0"/>
              <a:t>RV diastolic overload</a:t>
            </a:r>
          </a:p>
          <a:p>
            <a:pPr lvl="1"/>
            <a:r>
              <a:rPr lang="en-IN" dirty="0" err="1"/>
              <a:t>rsr</a:t>
            </a:r>
            <a:r>
              <a:rPr lang="en-IN" dirty="0"/>
              <a:t>’ or </a:t>
            </a:r>
            <a:r>
              <a:rPr lang="en-IN" dirty="0" err="1"/>
              <a:t>Rsr</a:t>
            </a:r>
            <a:r>
              <a:rPr lang="en-IN" dirty="0"/>
              <a:t>’ in V1</a:t>
            </a:r>
          </a:p>
          <a:p>
            <a:pPr lvl="1"/>
            <a:r>
              <a:rPr lang="en-IN" dirty="0"/>
              <a:t>T upright</a:t>
            </a:r>
          </a:p>
        </p:txBody>
      </p:sp>
    </p:spTree>
    <p:extLst>
      <p:ext uri="{BB962C8B-B14F-4D97-AF65-F5344CB8AC3E}">
        <p14:creationId xmlns:p14="http://schemas.microsoft.com/office/powerpoint/2010/main" val="10664574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Katz-</a:t>
            </a:r>
            <a:r>
              <a:rPr lang="en-IN" dirty="0" err="1"/>
              <a:t>Wachtel</a:t>
            </a:r>
            <a:r>
              <a:rPr lang="en-IN" dirty="0"/>
              <a:t> phenomenon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170"/>
            <a:ext cx="9144000" cy="4764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9501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VSD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RV systolic overload</a:t>
            </a:r>
          </a:p>
          <a:p>
            <a:pPr lvl="1"/>
            <a:r>
              <a:rPr lang="en-IN" dirty="0"/>
              <a:t>Tall R in V1</a:t>
            </a:r>
          </a:p>
          <a:p>
            <a:r>
              <a:rPr lang="en-IN" dirty="0"/>
              <a:t>Katz </a:t>
            </a:r>
            <a:r>
              <a:rPr lang="en-IN" dirty="0" err="1"/>
              <a:t>Wachtel</a:t>
            </a:r>
            <a:r>
              <a:rPr lang="en-IN" dirty="0"/>
              <a:t> phenomenon</a:t>
            </a:r>
          </a:p>
          <a:p>
            <a:pPr lvl="1"/>
            <a:r>
              <a:rPr lang="en-IN" dirty="0" err="1"/>
              <a:t>Equidiphasic</a:t>
            </a:r>
            <a:r>
              <a:rPr lang="en-IN" dirty="0"/>
              <a:t> complexes in V2-V4 (R+S&gt;60mm)</a:t>
            </a:r>
          </a:p>
          <a:p>
            <a:pPr lvl="1"/>
            <a:r>
              <a:rPr lang="en-IN" dirty="0"/>
              <a:t>Large shunt</a:t>
            </a:r>
          </a:p>
          <a:p>
            <a:pPr lvl="1"/>
            <a:r>
              <a:rPr lang="en-IN" dirty="0"/>
              <a:t>Biventricular hypertrophy</a:t>
            </a:r>
          </a:p>
          <a:p>
            <a:pPr lvl="1"/>
            <a:r>
              <a:rPr lang="en-IN" dirty="0"/>
              <a:t>Time to intervene</a:t>
            </a:r>
          </a:p>
        </p:txBody>
      </p:sp>
    </p:spTree>
    <p:extLst>
      <p:ext uri="{BB962C8B-B14F-4D97-AF65-F5344CB8AC3E}">
        <p14:creationId xmlns:p14="http://schemas.microsoft.com/office/powerpoint/2010/main" val="33225140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Case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19m boy</a:t>
            </a:r>
          </a:p>
          <a:p>
            <a:pPr>
              <a:lnSpc>
                <a:spcPct val="150000"/>
              </a:lnSpc>
            </a:pPr>
            <a:r>
              <a:rPr lang="en-IN" dirty="0"/>
              <a:t>CHF in </a:t>
            </a:r>
            <a:r>
              <a:rPr lang="en-IN" dirty="0" err="1"/>
              <a:t>infancy,now</a:t>
            </a:r>
            <a:r>
              <a:rPr lang="en-IN" dirty="0"/>
              <a:t> improved</a:t>
            </a:r>
          </a:p>
          <a:p>
            <a:pPr>
              <a:lnSpc>
                <a:spcPct val="150000"/>
              </a:lnSpc>
            </a:pPr>
            <a:r>
              <a:rPr lang="en-IN" dirty="0"/>
              <a:t>Soft systolic </a:t>
            </a:r>
            <a:r>
              <a:rPr lang="en-IN" dirty="0" err="1"/>
              <a:t>murmur,PAH</a:t>
            </a:r>
            <a:endParaRPr lang="en-IN" dirty="0"/>
          </a:p>
          <a:p>
            <a:pPr>
              <a:lnSpc>
                <a:spcPct val="150000"/>
              </a:lnSpc>
            </a:pPr>
            <a:r>
              <a:rPr lang="en-IN" dirty="0"/>
              <a:t>CXR-</a:t>
            </a:r>
            <a:r>
              <a:rPr lang="en-IN" dirty="0" err="1"/>
              <a:t>cardiomegaly,borderline</a:t>
            </a:r>
            <a:r>
              <a:rPr lang="en-IN" dirty="0"/>
              <a:t> plethora, prominent PAs</a:t>
            </a:r>
          </a:p>
          <a:p>
            <a:pPr>
              <a:lnSpc>
                <a:spcPct val="150000"/>
              </a:lnSpc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452351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err="1"/>
              <a:t>Eisenmenger</a:t>
            </a:r>
            <a:r>
              <a:rPr lang="en-IN" dirty="0"/>
              <a:t>?</a:t>
            </a:r>
          </a:p>
          <a:p>
            <a:r>
              <a:rPr lang="en-IN" dirty="0"/>
              <a:t>VSD with </a:t>
            </a:r>
            <a:r>
              <a:rPr lang="en-IN" dirty="0" err="1"/>
              <a:t>rvot</a:t>
            </a:r>
            <a:r>
              <a:rPr lang="en-IN" dirty="0"/>
              <a:t> obstruction developing later?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76357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Tips for recording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Limb leads may be placed more proximally - less movement artefacts</a:t>
            </a:r>
          </a:p>
          <a:p>
            <a:pPr>
              <a:lnSpc>
                <a:spcPct val="150000"/>
              </a:lnSpc>
            </a:pPr>
            <a:r>
              <a:rPr lang="en-IN" dirty="0"/>
              <a:t>V3R,V4R to display RV potentials</a:t>
            </a:r>
          </a:p>
          <a:p>
            <a:pPr>
              <a:lnSpc>
                <a:spcPct val="150000"/>
              </a:lnSpc>
            </a:pPr>
            <a:r>
              <a:rPr lang="en-IN" dirty="0"/>
              <a:t>Half gain(5mm/V) – if the complexes are large</a:t>
            </a:r>
          </a:p>
          <a:p>
            <a:pPr>
              <a:lnSpc>
                <a:spcPct val="150000"/>
              </a:lnSpc>
            </a:pPr>
            <a:r>
              <a:rPr lang="en-IN" dirty="0"/>
              <a:t>Sedation/sleep  </a:t>
            </a:r>
          </a:p>
        </p:txBody>
      </p:sp>
    </p:spTree>
    <p:extLst>
      <p:ext uri="{BB962C8B-B14F-4D97-AF65-F5344CB8AC3E}">
        <p14:creationId xmlns:p14="http://schemas.microsoft.com/office/powerpoint/2010/main" val="10566916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C:\Users\maibn\Desktop\CARDIO\covid19\paste_image17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5" y="1484784"/>
            <a:ext cx="9113395" cy="477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3848" y="2924944"/>
            <a:ext cx="2478114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b="1" dirty="0"/>
              <a:t>Tall P</a:t>
            </a:r>
          </a:p>
          <a:p>
            <a:r>
              <a:rPr lang="en-IN" b="1" dirty="0"/>
              <a:t>CCW loop</a:t>
            </a:r>
          </a:p>
          <a:p>
            <a:r>
              <a:rPr lang="en-IN" b="1" dirty="0"/>
              <a:t>RAD</a:t>
            </a:r>
          </a:p>
          <a:p>
            <a:r>
              <a:rPr lang="en-IN" b="1" dirty="0"/>
              <a:t>RV dominance</a:t>
            </a:r>
          </a:p>
          <a:p>
            <a:r>
              <a:rPr lang="en-IN" b="1" dirty="0"/>
              <a:t>AVCD with </a:t>
            </a:r>
            <a:r>
              <a:rPr lang="en-IN" b="1" dirty="0" err="1"/>
              <a:t>Eisenmenger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39414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Eisenmenger</a:t>
            </a:r>
            <a:r>
              <a:rPr lang="en-IN" dirty="0"/>
              <a:t>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PAH</a:t>
            </a:r>
          </a:p>
          <a:p>
            <a:r>
              <a:rPr lang="en-IN" dirty="0"/>
              <a:t>RV systolic overload</a:t>
            </a:r>
          </a:p>
          <a:p>
            <a:r>
              <a:rPr lang="en-IN" dirty="0"/>
              <a:t>RAE</a:t>
            </a:r>
          </a:p>
        </p:txBody>
      </p:sp>
    </p:spTree>
    <p:extLst>
      <p:ext uri="{BB962C8B-B14F-4D97-AF65-F5344CB8AC3E}">
        <p14:creationId xmlns:p14="http://schemas.microsoft.com/office/powerpoint/2010/main" val="37099866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Eisenmenger</a:t>
            </a:r>
            <a:r>
              <a:rPr lang="en-IN" dirty="0"/>
              <a:t> 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IN" dirty="0">
                <a:solidFill>
                  <a:srgbClr val="FF0000"/>
                </a:solidFill>
              </a:rPr>
              <a:t>L-&gt;R going to </a:t>
            </a:r>
            <a:r>
              <a:rPr lang="en-IN" dirty="0" err="1">
                <a:solidFill>
                  <a:srgbClr val="FF0000"/>
                </a:solidFill>
              </a:rPr>
              <a:t>Eisenmenger</a:t>
            </a:r>
            <a:endParaRPr lang="en-IN" dirty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IN" dirty="0"/>
              <a:t>Initial heart failure improves subsequently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PAH features dominate thereafter</a:t>
            </a:r>
          </a:p>
          <a:p>
            <a:pPr>
              <a:lnSpc>
                <a:spcPct val="150000"/>
              </a:lnSpc>
            </a:pPr>
            <a:r>
              <a:rPr lang="en-IN" dirty="0">
                <a:solidFill>
                  <a:srgbClr val="FF0000"/>
                </a:solidFill>
              </a:rPr>
              <a:t>R-&gt;L going to </a:t>
            </a:r>
            <a:r>
              <a:rPr lang="en-IN" dirty="0" err="1">
                <a:solidFill>
                  <a:srgbClr val="FF0000"/>
                </a:solidFill>
              </a:rPr>
              <a:t>Eisenmenger</a:t>
            </a:r>
            <a:endParaRPr lang="en-IN" dirty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IN" dirty="0"/>
              <a:t>Present much earlier with cyanosis and HF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Cyanosis deepens as </a:t>
            </a:r>
            <a:r>
              <a:rPr lang="en-IN" dirty="0" err="1"/>
              <a:t>Eisenmenger</a:t>
            </a:r>
            <a:r>
              <a:rPr lang="en-IN" dirty="0"/>
              <a:t> sets in</a:t>
            </a:r>
          </a:p>
        </p:txBody>
      </p:sp>
    </p:spTree>
    <p:extLst>
      <p:ext uri="{BB962C8B-B14F-4D97-AF65-F5344CB8AC3E}">
        <p14:creationId xmlns:p14="http://schemas.microsoft.com/office/powerpoint/2010/main" val="29242072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Gerbode’s</a:t>
            </a:r>
            <a:r>
              <a:rPr lang="en-IN" dirty="0"/>
              <a:t> defect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RAE with LV volume overload</a:t>
            </a:r>
          </a:p>
        </p:txBody>
      </p:sp>
      <p:pic>
        <p:nvPicPr>
          <p:cNvPr id="2050" name="Picture 2" descr="C:\Users\maibn\Desktop\CARDIO\covid19\tempFileForShare_20200729-1535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20888"/>
            <a:ext cx="5256584" cy="423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1538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Case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6y old</a:t>
            </a:r>
          </a:p>
          <a:p>
            <a:r>
              <a:rPr lang="en-IN" dirty="0"/>
              <a:t>CHF</a:t>
            </a:r>
          </a:p>
          <a:p>
            <a:r>
              <a:rPr lang="en-IN" dirty="0"/>
              <a:t>Recurrent LRTI since infancy</a:t>
            </a:r>
          </a:p>
          <a:p>
            <a:r>
              <a:rPr lang="en-IN" dirty="0"/>
              <a:t>PSM+</a:t>
            </a:r>
          </a:p>
          <a:p>
            <a:r>
              <a:rPr lang="en-IN" dirty="0"/>
              <a:t>No cyanosis</a:t>
            </a:r>
          </a:p>
          <a:p>
            <a:r>
              <a:rPr lang="en-IN" dirty="0"/>
              <a:t>CXR-</a:t>
            </a:r>
            <a:r>
              <a:rPr lang="en-IN" dirty="0" err="1"/>
              <a:t>cardiomegaly,plethora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63103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122" name="Picture 2" descr="C:\Users\maibn\Desktop\CARDIO\covid19\ch3440.fig4_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" y="1556792"/>
            <a:ext cx="9105456" cy="493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3212976"/>
            <a:ext cx="592591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b="1" dirty="0"/>
              <a:t>CCW LOOP with lad-</a:t>
            </a:r>
            <a:r>
              <a:rPr lang="en-IN" b="1" dirty="0" err="1"/>
              <a:t>avcd</a:t>
            </a:r>
            <a:r>
              <a:rPr lang="en-IN" b="1" dirty="0"/>
              <a:t>/inlet </a:t>
            </a:r>
            <a:r>
              <a:rPr lang="en-IN" b="1" dirty="0" err="1"/>
              <a:t>vsd</a:t>
            </a:r>
            <a:endParaRPr lang="en-IN" b="1" dirty="0"/>
          </a:p>
          <a:p>
            <a:r>
              <a:rPr lang="en-IN" b="1" dirty="0"/>
              <a:t>Significant q in </a:t>
            </a:r>
            <a:r>
              <a:rPr lang="en-IN" b="1" dirty="0" err="1"/>
              <a:t>lat</a:t>
            </a:r>
            <a:r>
              <a:rPr lang="en-IN" b="1" dirty="0"/>
              <a:t> leads-good </a:t>
            </a:r>
            <a:r>
              <a:rPr lang="en-IN" b="1" dirty="0" err="1"/>
              <a:t>pbf,hyperkinetic</a:t>
            </a:r>
            <a:r>
              <a:rPr lang="en-IN" b="1" dirty="0"/>
              <a:t> </a:t>
            </a:r>
            <a:r>
              <a:rPr lang="en-IN" b="1" dirty="0" err="1"/>
              <a:t>pah</a:t>
            </a:r>
            <a:r>
              <a:rPr lang="en-IN" b="1" dirty="0"/>
              <a:t>-operable</a:t>
            </a:r>
          </a:p>
        </p:txBody>
      </p:sp>
    </p:spTree>
    <p:extLst>
      <p:ext uri="{BB962C8B-B14F-4D97-AF65-F5344CB8AC3E}">
        <p14:creationId xmlns:p14="http://schemas.microsoft.com/office/powerpoint/2010/main" val="319370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ECD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Counter-clockwise loop</a:t>
            </a:r>
          </a:p>
          <a:p>
            <a:pPr>
              <a:lnSpc>
                <a:spcPct val="150000"/>
              </a:lnSpc>
            </a:pPr>
            <a:r>
              <a:rPr lang="en-IN" dirty="0"/>
              <a:t>First degree AV block</a:t>
            </a:r>
          </a:p>
          <a:p>
            <a:pPr>
              <a:lnSpc>
                <a:spcPct val="150000"/>
              </a:lnSpc>
            </a:pPr>
            <a:r>
              <a:rPr lang="en-IN" dirty="0"/>
              <a:t>Superior QRS axis</a:t>
            </a:r>
          </a:p>
          <a:p>
            <a:pPr>
              <a:lnSpc>
                <a:spcPct val="150000"/>
              </a:lnSpc>
            </a:pPr>
            <a:r>
              <a:rPr lang="en-IN" dirty="0"/>
              <a:t>RVH/RBBB</a:t>
            </a:r>
          </a:p>
        </p:txBody>
      </p:sp>
    </p:spTree>
    <p:extLst>
      <p:ext uri="{BB962C8B-B14F-4D97-AF65-F5344CB8AC3E}">
        <p14:creationId xmlns:p14="http://schemas.microsoft.com/office/powerpoint/2010/main" val="13588608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Case 6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50y old lady</a:t>
            </a:r>
          </a:p>
          <a:p>
            <a:pPr>
              <a:lnSpc>
                <a:spcPct val="150000"/>
              </a:lnSpc>
            </a:pPr>
            <a:r>
              <a:rPr lang="en-IN" dirty="0" err="1"/>
              <a:t>Exertional</a:t>
            </a:r>
            <a:r>
              <a:rPr lang="en-IN" dirty="0"/>
              <a:t> dyspnoea and palpitation</a:t>
            </a:r>
          </a:p>
          <a:p>
            <a:pPr>
              <a:lnSpc>
                <a:spcPct val="150000"/>
              </a:lnSpc>
            </a:pPr>
            <a:r>
              <a:rPr lang="en-IN" dirty="0"/>
              <a:t>SPO2 98%</a:t>
            </a:r>
          </a:p>
          <a:p>
            <a:pPr>
              <a:lnSpc>
                <a:spcPct val="150000"/>
              </a:lnSpc>
            </a:pPr>
            <a:r>
              <a:rPr lang="en-IN" dirty="0"/>
              <a:t>Continuous murmur with prominent diastolic component in pulmonary area</a:t>
            </a:r>
          </a:p>
        </p:txBody>
      </p:sp>
    </p:spTree>
    <p:extLst>
      <p:ext uri="{BB962C8B-B14F-4D97-AF65-F5344CB8AC3E}">
        <p14:creationId xmlns:p14="http://schemas.microsoft.com/office/powerpoint/2010/main" val="3948287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PDA</a:t>
            </a:r>
          </a:p>
        </p:txBody>
      </p:sp>
      <p:pic>
        <p:nvPicPr>
          <p:cNvPr id="4098" name="Picture 2" descr="C:\Users\maibn\Desktop\CARDIO\covid19\downloadfil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8" t="48614" r="20848" b="5612"/>
          <a:stretch/>
        </p:blipFill>
        <p:spPr bwMode="auto">
          <a:xfrm>
            <a:off x="60825" y="1277234"/>
            <a:ext cx="9083175" cy="558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3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Size</a:t>
            </a:r>
          </a:p>
          <a:p>
            <a:pPr lvl="1"/>
            <a:r>
              <a:rPr lang="en-IN" dirty="0" err="1"/>
              <a:t>Small:normal</a:t>
            </a:r>
            <a:r>
              <a:rPr lang="en-IN" dirty="0"/>
              <a:t> ECG</a:t>
            </a:r>
          </a:p>
          <a:p>
            <a:pPr lvl="1"/>
            <a:r>
              <a:rPr lang="en-IN" dirty="0" err="1"/>
              <a:t>Moderate:LVH</a:t>
            </a:r>
            <a:endParaRPr lang="en-IN" dirty="0"/>
          </a:p>
          <a:p>
            <a:pPr lvl="1"/>
            <a:r>
              <a:rPr lang="en-IN" dirty="0" err="1"/>
              <a:t>Large:BVH</a:t>
            </a:r>
            <a:endParaRPr lang="en-IN" dirty="0"/>
          </a:p>
          <a:p>
            <a:r>
              <a:rPr lang="en-IN" dirty="0"/>
              <a:t>LAE</a:t>
            </a:r>
          </a:p>
          <a:p>
            <a:r>
              <a:rPr lang="en-IN" dirty="0"/>
              <a:t>PAH - </a:t>
            </a:r>
            <a:r>
              <a:rPr lang="en-IN" dirty="0" err="1"/>
              <a:t>Eisenmenger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87066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Standardization </a:t>
            </a:r>
          </a:p>
        </p:txBody>
      </p:sp>
      <p:pic>
        <p:nvPicPr>
          <p:cNvPr id="3074" name="Picture 2" descr="C:\Users\maibn\Desktop\CARDIO\covid19\Standard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7875488" cy="493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00192" y="1916832"/>
            <a:ext cx="21602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N" b="1" dirty="0"/>
              <a:t>Half </a:t>
            </a:r>
            <a:r>
              <a:rPr lang="en-IN" b="1" dirty="0" err="1"/>
              <a:t>std</a:t>
            </a:r>
            <a:r>
              <a:rPr lang="en-IN" b="1" dirty="0"/>
              <a:t> precordial leads</a:t>
            </a:r>
          </a:p>
        </p:txBody>
      </p:sp>
    </p:spTree>
    <p:extLst>
      <p:ext uri="{BB962C8B-B14F-4D97-AF65-F5344CB8AC3E}">
        <p14:creationId xmlns:p14="http://schemas.microsoft.com/office/powerpoint/2010/main" val="12185298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AP 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Similar to PDA or </a:t>
            </a:r>
            <a:r>
              <a:rPr lang="en-IN" dirty="0" err="1"/>
              <a:t>nonrestrictive</a:t>
            </a:r>
            <a:r>
              <a:rPr lang="en-IN" dirty="0"/>
              <a:t> VSD</a:t>
            </a:r>
          </a:p>
        </p:txBody>
      </p:sp>
    </p:spTree>
    <p:extLst>
      <p:ext uri="{BB962C8B-B14F-4D97-AF65-F5344CB8AC3E}">
        <p14:creationId xmlns:p14="http://schemas.microsoft.com/office/powerpoint/2010/main" val="34621075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Left to right shunt physiology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036844"/>
              </p:ext>
            </p:extLst>
          </p:nvPr>
        </p:nvGraphicFramePr>
        <p:xfrm>
          <a:off x="0" y="1484784"/>
          <a:ext cx="9036496" cy="3484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9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8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8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1071">
                <a:tc>
                  <a:txBody>
                    <a:bodyPr/>
                    <a:lstStyle/>
                    <a:p>
                      <a:r>
                        <a:rPr lang="en-IN" dirty="0"/>
                        <a:t>Condition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Features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Comments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071">
                <a:tc>
                  <a:txBody>
                    <a:bodyPr/>
                    <a:lstStyle/>
                    <a:p>
                      <a:r>
                        <a:rPr lang="en-IN" b="1" dirty="0" err="1">
                          <a:solidFill>
                            <a:srgbClr val="FF0000"/>
                          </a:solidFill>
                        </a:rPr>
                        <a:t>Pretricuspid</a:t>
                      </a:r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071">
                <a:tc>
                  <a:txBody>
                    <a:bodyPr/>
                    <a:lstStyle/>
                    <a:p>
                      <a:r>
                        <a:rPr lang="en-IN" dirty="0"/>
                        <a:t>ASD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RV volume</a:t>
                      </a:r>
                      <a:r>
                        <a:rPr lang="en-IN" baseline="0" dirty="0"/>
                        <a:t> overload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Presents late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071">
                <a:tc>
                  <a:txBody>
                    <a:bodyPr/>
                    <a:lstStyle/>
                    <a:p>
                      <a:r>
                        <a:rPr lang="en-IN" b="1" dirty="0" err="1">
                          <a:solidFill>
                            <a:srgbClr val="FF0000"/>
                          </a:solidFill>
                        </a:rPr>
                        <a:t>Posttricuspid</a:t>
                      </a:r>
                      <a:endParaRPr lang="en-IN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071">
                <a:tc>
                  <a:txBody>
                    <a:bodyPr/>
                    <a:lstStyle/>
                    <a:p>
                      <a:r>
                        <a:rPr lang="en-IN" dirty="0"/>
                        <a:t>VSD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LV</a:t>
                      </a:r>
                      <a:r>
                        <a:rPr lang="en-IN" baseline="0" dirty="0"/>
                        <a:t> volume overload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Presents earlier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071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CCW loop</a:t>
                      </a:r>
                      <a:r>
                        <a:rPr lang="en-IN" baseline="0" dirty="0"/>
                        <a:t> in ECD and inlet VSD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8560">
                <a:tc>
                  <a:txBody>
                    <a:bodyPr/>
                    <a:lstStyle/>
                    <a:p>
                      <a:r>
                        <a:rPr lang="en-IN" dirty="0"/>
                        <a:t>PDA,AP window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LV volume overload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Presents early</a:t>
                      </a:r>
                    </a:p>
                    <a:p>
                      <a:r>
                        <a:rPr lang="en-IN" dirty="0"/>
                        <a:t>Continuous</a:t>
                      </a:r>
                      <a:r>
                        <a:rPr lang="en-IN" baseline="0" dirty="0"/>
                        <a:t> murmur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9623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Obstructive  lesions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85559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Pulmonary stenosis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Mild PS earliest sign: absent T inversion in V1 after 4days of life</a:t>
            </a:r>
          </a:p>
          <a:p>
            <a:r>
              <a:rPr lang="en-IN" dirty="0"/>
              <a:t>RAD,RAE,RVH in moderate PS</a:t>
            </a:r>
          </a:p>
          <a:p>
            <a:r>
              <a:rPr lang="en-IN" dirty="0"/>
              <a:t>PR prolongation due to RAE</a:t>
            </a:r>
          </a:p>
          <a:p>
            <a:r>
              <a:rPr lang="en-IN" dirty="0"/>
              <a:t>V1: </a:t>
            </a:r>
            <a:r>
              <a:rPr lang="en-IN" dirty="0" err="1"/>
              <a:t>rsr</a:t>
            </a:r>
            <a:r>
              <a:rPr lang="en-IN" dirty="0"/>
              <a:t>’-</a:t>
            </a:r>
            <a:r>
              <a:rPr lang="en-IN" dirty="0" err="1"/>
              <a:t>rsR</a:t>
            </a:r>
            <a:r>
              <a:rPr lang="en-IN" dirty="0"/>
              <a:t>’-R/</a:t>
            </a:r>
            <a:r>
              <a:rPr lang="en-IN" dirty="0" err="1"/>
              <a:t>qR</a:t>
            </a:r>
            <a:endParaRPr lang="en-IN" dirty="0"/>
          </a:p>
          <a:p>
            <a:r>
              <a:rPr lang="en-IN" dirty="0"/>
              <a:t>RVH with strain in severe PS</a:t>
            </a:r>
          </a:p>
          <a:p>
            <a:r>
              <a:rPr lang="en-IN" dirty="0">
                <a:solidFill>
                  <a:srgbClr val="FF0000"/>
                </a:solidFill>
              </a:rPr>
              <a:t>Neonate with critical PS:LVH (</a:t>
            </a:r>
            <a:r>
              <a:rPr lang="en-IN" dirty="0" err="1">
                <a:solidFill>
                  <a:srgbClr val="FF0000"/>
                </a:solidFill>
              </a:rPr>
              <a:t>hypoplastic</a:t>
            </a:r>
            <a:r>
              <a:rPr lang="en-IN" dirty="0">
                <a:solidFill>
                  <a:srgbClr val="FF0000"/>
                </a:solidFill>
              </a:rPr>
              <a:t> RV)</a:t>
            </a:r>
          </a:p>
        </p:txBody>
      </p:sp>
    </p:spTree>
    <p:extLst>
      <p:ext uri="{BB962C8B-B14F-4D97-AF65-F5344CB8AC3E}">
        <p14:creationId xmlns:p14="http://schemas.microsoft.com/office/powerpoint/2010/main" val="298121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PS Gradient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Tall R in V1 &gt; 20mm: &gt;100mm Hg</a:t>
            </a:r>
            <a:r>
              <a:rPr lang="en-IN" dirty="0">
                <a:solidFill>
                  <a:srgbClr val="FF0000"/>
                </a:solidFill>
              </a:rPr>
              <a:t>(R heightx5)</a:t>
            </a:r>
          </a:p>
          <a:p>
            <a:pPr>
              <a:lnSpc>
                <a:spcPct val="150000"/>
              </a:lnSpc>
            </a:pPr>
            <a:r>
              <a:rPr lang="en-IN" dirty="0"/>
              <a:t>Tall P suggestive of RAE: &gt;120mm Hg</a:t>
            </a:r>
          </a:p>
          <a:p>
            <a:pPr>
              <a:lnSpc>
                <a:spcPct val="150000"/>
              </a:lnSpc>
            </a:pPr>
            <a:r>
              <a:rPr lang="en-IN" dirty="0"/>
              <a:t>ST-T changes in precordial leads: &gt;150mm Hg</a:t>
            </a:r>
          </a:p>
        </p:txBody>
      </p:sp>
    </p:spTree>
    <p:extLst>
      <p:ext uri="{BB962C8B-B14F-4D97-AF65-F5344CB8AC3E}">
        <p14:creationId xmlns:p14="http://schemas.microsoft.com/office/powerpoint/2010/main" val="4958261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Severe PS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1" y="1556792"/>
            <a:ext cx="893772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0806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Noonan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Dysplastic pulmonary valve stenosis</a:t>
            </a:r>
          </a:p>
          <a:p>
            <a:pPr>
              <a:lnSpc>
                <a:spcPct val="150000"/>
              </a:lnSpc>
            </a:pPr>
            <a:r>
              <a:rPr lang="en-IN" dirty="0"/>
              <a:t>Extreme axis deviation</a:t>
            </a:r>
          </a:p>
          <a:p>
            <a:pPr>
              <a:lnSpc>
                <a:spcPct val="150000"/>
              </a:lnSpc>
            </a:pPr>
            <a:r>
              <a:rPr lang="en-IN" dirty="0" err="1"/>
              <a:t>Wide,splintered</a:t>
            </a:r>
            <a:r>
              <a:rPr lang="en-IN" dirty="0"/>
              <a:t> QRS</a:t>
            </a:r>
          </a:p>
          <a:p>
            <a:pPr>
              <a:lnSpc>
                <a:spcPct val="150000"/>
              </a:lnSpc>
            </a:pPr>
            <a:r>
              <a:rPr lang="en-IN" dirty="0"/>
              <a:t>QS in inferior and left leads</a:t>
            </a:r>
          </a:p>
        </p:txBody>
      </p:sp>
    </p:spTree>
    <p:extLst>
      <p:ext uri="{BB962C8B-B14F-4D97-AF65-F5344CB8AC3E}">
        <p14:creationId xmlns:p14="http://schemas.microsoft.com/office/powerpoint/2010/main" val="20097136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DCRV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 err="1"/>
              <a:t>Subinfundibular</a:t>
            </a:r>
            <a:r>
              <a:rPr lang="en-IN" dirty="0"/>
              <a:t> PS</a:t>
            </a:r>
          </a:p>
          <a:p>
            <a:pPr>
              <a:lnSpc>
                <a:spcPct val="150000"/>
              </a:lnSpc>
            </a:pPr>
            <a:r>
              <a:rPr lang="en-IN" dirty="0"/>
              <a:t>Smaller portion of RV is in high pressure compartment</a:t>
            </a:r>
          </a:p>
          <a:p>
            <a:pPr>
              <a:lnSpc>
                <a:spcPct val="150000"/>
              </a:lnSpc>
            </a:pPr>
            <a:r>
              <a:rPr lang="en-IN" dirty="0"/>
              <a:t>Degree of RVH in V1-3 is less than expected based on severity of stenosis</a:t>
            </a:r>
          </a:p>
        </p:txBody>
      </p:sp>
    </p:spTree>
    <p:extLst>
      <p:ext uri="{BB962C8B-B14F-4D97-AF65-F5344CB8AC3E}">
        <p14:creationId xmlns:p14="http://schemas.microsoft.com/office/powerpoint/2010/main" val="26459830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Congenital AS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67436"/>
            <a:ext cx="4536504" cy="520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2649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At birth: Severe AS/</a:t>
            </a:r>
            <a:r>
              <a:rPr lang="en-IN" dirty="0" err="1"/>
              <a:t>Coarctation</a:t>
            </a:r>
            <a:endParaRPr lang="en-IN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336704" cy="525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928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Pediatric</a:t>
            </a:r>
            <a:r>
              <a:rPr lang="en-IN" dirty="0"/>
              <a:t> </a:t>
            </a:r>
            <a:r>
              <a:rPr lang="en-IN" dirty="0" err="1"/>
              <a:t>vs</a:t>
            </a:r>
            <a:r>
              <a:rPr lang="en-IN" dirty="0"/>
              <a:t> Adult ECG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>
                <a:solidFill>
                  <a:srgbClr val="FF0000"/>
                </a:solidFill>
              </a:rPr>
              <a:t>RV dominance  is the rule(till 3yrs)</a:t>
            </a:r>
          </a:p>
          <a:p>
            <a:pPr lvl="1"/>
            <a:r>
              <a:rPr lang="en-IN" dirty="0"/>
              <a:t>RAD</a:t>
            </a:r>
          </a:p>
          <a:p>
            <a:pPr lvl="1"/>
            <a:r>
              <a:rPr lang="en-IN" dirty="0"/>
              <a:t>Tall R in V1 and </a:t>
            </a:r>
            <a:r>
              <a:rPr lang="en-IN" dirty="0" err="1"/>
              <a:t>aVR</a:t>
            </a:r>
            <a:endParaRPr lang="en-IN" dirty="0"/>
          </a:p>
          <a:p>
            <a:pPr lvl="1"/>
            <a:r>
              <a:rPr lang="en-IN" dirty="0"/>
              <a:t>T↓ in V1-3 </a:t>
            </a:r>
            <a:r>
              <a:rPr lang="en-IN" dirty="0">
                <a:solidFill>
                  <a:srgbClr val="FF0000"/>
                </a:solidFill>
              </a:rPr>
              <a:t>(juvenile T waves)</a:t>
            </a:r>
          </a:p>
          <a:p>
            <a:pPr lvl="1"/>
            <a:r>
              <a:rPr lang="en-IN" dirty="0"/>
              <a:t>Upright T in V1 is abnormal after 3days</a:t>
            </a:r>
          </a:p>
          <a:p>
            <a:r>
              <a:rPr lang="en-IN" dirty="0"/>
              <a:t>Short conduction intervals (small heart)</a:t>
            </a:r>
          </a:p>
          <a:p>
            <a:r>
              <a:rPr lang="en-IN" dirty="0"/>
              <a:t>High resting HR</a:t>
            </a:r>
          </a:p>
          <a:p>
            <a:pPr lvl="1"/>
            <a:r>
              <a:rPr lang="en-IN" dirty="0"/>
              <a:t>New born: 110-150/min</a:t>
            </a:r>
          </a:p>
          <a:p>
            <a:pPr lvl="1"/>
            <a:r>
              <a:rPr lang="en-IN" dirty="0"/>
              <a:t>1 year: 100-130/min</a:t>
            </a:r>
          </a:p>
          <a:p>
            <a:pPr lvl="1"/>
            <a:r>
              <a:rPr lang="en-IN" dirty="0"/>
              <a:t>5 years: 90-110/min</a:t>
            </a:r>
          </a:p>
          <a:p>
            <a:pPr lvl="1"/>
            <a:r>
              <a:rPr lang="en-IN" dirty="0"/>
              <a:t>10 years: Adult HR</a:t>
            </a:r>
          </a:p>
        </p:txBody>
      </p:sp>
    </p:spTree>
    <p:extLst>
      <p:ext uri="{BB962C8B-B14F-4D97-AF65-F5344CB8AC3E}">
        <p14:creationId xmlns:p14="http://schemas.microsoft.com/office/powerpoint/2010/main" val="18732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Coarctation</a:t>
            </a:r>
            <a:r>
              <a:rPr lang="en-IN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LAE</a:t>
            </a:r>
          </a:p>
          <a:p>
            <a:pPr>
              <a:lnSpc>
                <a:spcPct val="150000"/>
              </a:lnSpc>
            </a:pPr>
            <a:r>
              <a:rPr lang="en-IN" dirty="0"/>
              <a:t>LVH</a:t>
            </a:r>
          </a:p>
          <a:p>
            <a:pPr>
              <a:lnSpc>
                <a:spcPct val="150000"/>
              </a:lnSpc>
            </a:pPr>
            <a:r>
              <a:rPr lang="en-IN" dirty="0"/>
              <a:t>LV strain in infancy-indication for intervention</a:t>
            </a:r>
          </a:p>
        </p:txBody>
      </p:sp>
    </p:spTree>
    <p:extLst>
      <p:ext uri="{BB962C8B-B14F-4D97-AF65-F5344CB8AC3E}">
        <p14:creationId xmlns:p14="http://schemas.microsoft.com/office/powerpoint/2010/main" val="41682870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Cor</a:t>
            </a:r>
            <a:r>
              <a:rPr lang="en-IN" dirty="0"/>
              <a:t> </a:t>
            </a:r>
            <a:r>
              <a:rPr lang="en-IN" dirty="0" err="1"/>
              <a:t>triatriatum</a:t>
            </a:r>
            <a:endParaRPr lang="en-IN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50296"/>
            <a:ext cx="7786752" cy="4515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2204864"/>
            <a:ext cx="28803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err="1">
                <a:solidFill>
                  <a:srgbClr val="FF0000"/>
                </a:solidFill>
              </a:rPr>
              <a:t>Prox</a:t>
            </a:r>
            <a:r>
              <a:rPr lang="en-IN" sz="2400" b="1" dirty="0">
                <a:solidFill>
                  <a:srgbClr val="FF0000"/>
                </a:solidFill>
              </a:rPr>
              <a:t> high pressure chamber</a:t>
            </a:r>
          </a:p>
          <a:p>
            <a:r>
              <a:rPr lang="en-IN" sz="2400" b="1" dirty="0">
                <a:solidFill>
                  <a:srgbClr val="FF0000"/>
                </a:solidFill>
              </a:rPr>
              <a:t>Distal low pressure chamber</a:t>
            </a:r>
          </a:p>
          <a:p>
            <a:r>
              <a:rPr lang="en-IN" sz="2400" b="1" dirty="0">
                <a:solidFill>
                  <a:srgbClr val="FF0000"/>
                </a:solidFill>
              </a:rPr>
              <a:t>PAH</a:t>
            </a:r>
          </a:p>
          <a:p>
            <a:r>
              <a:rPr lang="en-IN" sz="2400" b="1" dirty="0">
                <a:solidFill>
                  <a:srgbClr val="FF0000"/>
                </a:solidFill>
              </a:rPr>
              <a:t>RAD</a:t>
            </a:r>
          </a:p>
          <a:p>
            <a:r>
              <a:rPr lang="en-IN" sz="2400" b="1" dirty="0">
                <a:solidFill>
                  <a:srgbClr val="FF0000"/>
                </a:solidFill>
              </a:rPr>
              <a:t>RVH</a:t>
            </a:r>
          </a:p>
          <a:p>
            <a:r>
              <a:rPr lang="en-IN" sz="2400" b="1" dirty="0">
                <a:solidFill>
                  <a:srgbClr val="FF0000"/>
                </a:solidFill>
              </a:rPr>
              <a:t>P </a:t>
            </a:r>
            <a:r>
              <a:rPr lang="en-IN" sz="2400" b="1" dirty="0" err="1">
                <a:solidFill>
                  <a:srgbClr val="FF0000"/>
                </a:solidFill>
              </a:rPr>
              <a:t>pulmonale</a:t>
            </a:r>
            <a:endParaRPr lang="en-I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763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CCHD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/>
              <a:t>Increased PBF</a:t>
            </a:r>
          </a:p>
          <a:p>
            <a:pPr lvl="1"/>
            <a:r>
              <a:rPr lang="en-IN" dirty="0"/>
              <a:t>RV </a:t>
            </a:r>
            <a:r>
              <a:rPr lang="en-IN" dirty="0" err="1"/>
              <a:t>Dominant:TGA,SV,TAPVC,common</a:t>
            </a:r>
            <a:r>
              <a:rPr lang="en-IN" dirty="0"/>
              <a:t> atrium</a:t>
            </a:r>
          </a:p>
          <a:p>
            <a:pPr lvl="1"/>
            <a:r>
              <a:rPr lang="en-IN" dirty="0"/>
              <a:t>LV </a:t>
            </a:r>
            <a:r>
              <a:rPr lang="en-IN" dirty="0" err="1"/>
              <a:t>Dominant:TA</a:t>
            </a:r>
            <a:r>
              <a:rPr lang="en-IN" dirty="0"/>
              <a:t> without PS,SV</a:t>
            </a:r>
          </a:p>
          <a:p>
            <a:pPr lvl="1"/>
            <a:r>
              <a:rPr lang="en-IN" dirty="0"/>
              <a:t>BV Dominant: </a:t>
            </a:r>
            <a:r>
              <a:rPr lang="en-IN" dirty="0" err="1"/>
              <a:t>Truncus,SV</a:t>
            </a:r>
            <a:endParaRPr lang="en-IN" dirty="0"/>
          </a:p>
          <a:p>
            <a:r>
              <a:rPr lang="en-IN" dirty="0"/>
              <a:t>Normal/Decreased PBF</a:t>
            </a:r>
          </a:p>
          <a:p>
            <a:pPr lvl="1"/>
            <a:r>
              <a:rPr lang="en-IN" dirty="0"/>
              <a:t>Dominant LV</a:t>
            </a:r>
          </a:p>
          <a:p>
            <a:pPr lvl="2"/>
            <a:r>
              <a:rPr lang="en-IN" dirty="0"/>
              <a:t>Tricuspid Atresia-VSD-PS/Pulmonary atresia with intact IVS</a:t>
            </a:r>
          </a:p>
          <a:p>
            <a:pPr lvl="1"/>
            <a:r>
              <a:rPr lang="en-IN" dirty="0"/>
              <a:t>Dominant RV</a:t>
            </a:r>
          </a:p>
          <a:p>
            <a:pPr lvl="2"/>
            <a:r>
              <a:rPr lang="en-IN" dirty="0"/>
              <a:t>Pulmonary hypertension present-</a:t>
            </a:r>
            <a:r>
              <a:rPr lang="en-IN" dirty="0" err="1"/>
              <a:t>Eisenmenger</a:t>
            </a:r>
            <a:endParaRPr lang="en-IN" dirty="0"/>
          </a:p>
          <a:p>
            <a:pPr lvl="2"/>
            <a:r>
              <a:rPr lang="en-IN" dirty="0"/>
              <a:t>Pulmonary hypertension absent-TOF,DORV-VSD-PS</a:t>
            </a:r>
          </a:p>
          <a:p>
            <a:pPr lvl="2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374606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IN" dirty="0"/>
              <a:t>Early presentation</a:t>
            </a:r>
          </a:p>
          <a:p>
            <a:pPr>
              <a:lnSpc>
                <a:spcPct val="150000"/>
              </a:lnSpc>
            </a:pPr>
            <a:r>
              <a:rPr lang="en-IN" dirty="0"/>
              <a:t>Severe cyanosis</a:t>
            </a:r>
          </a:p>
          <a:p>
            <a:pPr>
              <a:lnSpc>
                <a:spcPct val="150000"/>
              </a:lnSpc>
            </a:pPr>
            <a:r>
              <a:rPr lang="en-IN" dirty="0"/>
              <a:t>RVH,RAD</a:t>
            </a:r>
          </a:p>
          <a:p>
            <a:r>
              <a:rPr lang="en-IN" dirty="0"/>
              <a:t>MORE PBF LESS CYANOSIS</a:t>
            </a:r>
          </a:p>
          <a:p>
            <a:r>
              <a:rPr lang="en-IN" dirty="0"/>
              <a:t>MORE SHUNT MORE HF</a:t>
            </a:r>
          </a:p>
          <a:p>
            <a:r>
              <a:rPr lang="en-IN" dirty="0"/>
              <a:t>Post atrial switch-sinus </a:t>
            </a:r>
            <a:r>
              <a:rPr lang="en-IN" dirty="0" err="1"/>
              <a:t>brady</a:t>
            </a:r>
            <a:r>
              <a:rPr lang="en-IN" dirty="0"/>
              <a:t>/</a:t>
            </a:r>
            <a:r>
              <a:rPr lang="en-IN" dirty="0" err="1"/>
              <a:t>junctional</a:t>
            </a:r>
            <a:r>
              <a:rPr lang="en-IN" dirty="0"/>
              <a:t> </a:t>
            </a:r>
            <a:r>
              <a:rPr lang="en-IN" dirty="0" err="1"/>
              <a:t>rhythm,RVH</a:t>
            </a:r>
            <a:endParaRPr lang="en-IN" dirty="0"/>
          </a:p>
          <a:p>
            <a:r>
              <a:rPr lang="en-IN" dirty="0"/>
              <a:t>Post arterial </a:t>
            </a:r>
            <a:r>
              <a:rPr lang="en-IN" dirty="0" err="1"/>
              <a:t>switch:normal</a:t>
            </a:r>
            <a:r>
              <a:rPr lang="en-IN" dirty="0"/>
              <a:t> ECG</a:t>
            </a:r>
          </a:p>
          <a:p>
            <a:r>
              <a:rPr lang="en-IN" dirty="0"/>
              <a:t>Post </a:t>
            </a:r>
            <a:r>
              <a:rPr lang="en-IN" dirty="0" err="1"/>
              <a:t>rastelli:RBBB</a:t>
            </a:r>
            <a:endParaRPr lang="en-IN" dirty="0"/>
          </a:p>
          <a:p>
            <a:pPr>
              <a:lnSpc>
                <a:spcPct val="150000"/>
              </a:lnSpc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227616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Case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39y lady</a:t>
            </a:r>
          </a:p>
          <a:p>
            <a:pPr>
              <a:lnSpc>
                <a:spcPct val="150000"/>
              </a:lnSpc>
            </a:pPr>
            <a:r>
              <a:rPr lang="en-IN" dirty="0"/>
              <a:t>Class II DOE-long standing</a:t>
            </a:r>
          </a:p>
          <a:p>
            <a:pPr>
              <a:lnSpc>
                <a:spcPct val="150000"/>
              </a:lnSpc>
            </a:pPr>
            <a:r>
              <a:rPr lang="en-IN" dirty="0"/>
              <a:t>Systolic murmur-upper sternal border</a:t>
            </a:r>
          </a:p>
          <a:p>
            <a:pPr>
              <a:lnSpc>
                <a:spcPct val="150000"/>
              </a:lnSpc>
            </a:pPr>
            <a:r>
              <a:rPr lang="en-IN" dirty="0"/>
              <a:t>CXR-mild </a:t>
            </a:r>
            <a:r>
              <a:rPr lang="en-IN" dirty="0" err="1"/>
              <a:t>cardiomegaly,normal</a:t>
            </a:r>
            <a:r>
              <a:rPr lang="en-IN" dirty="0"/>
              <a:t> PBF</a:t>
            </a:r>
          </a:p>
        </p:txBody>
      </p:sp>
    </p:spTree>
    <p:extLst>
      <p:ext uri="{BB962C8B-B14F-4D97-AF65-F5344CB8AC3E}">
        <p14:creationId xmlns:p14="http://schemas.microsoft.com/office/powerpoint/2010/main" val="5435578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C:\Users\maibn\Desktop\tempFileForShare_20200719-12453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1"/>
          <a:stretch/>
        </p:blipFill>
        <p:spPr bwMode="auto">
          <a:xfrm>
            <a:off x="148523" y="1052736"/>
            <a:ext cx="8964488" cy="521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5896" y="3573016"/>
            <a:ext cx="2159822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b="1" dirty="0" err="1"/>
              <a:t>Mesocardia</a:t>
            </a:r>
            <a:endParaRPr lang="en-IN" b="1" dirty="0"/>
          </a:p>
          <a:p>
            <a:r>
              <a:rPr lang="en-IN" b="1" dirty="0"/>
              <a:t>Q in v1,III</a:t>
            </a:r>
          </a:p>
          <a:p>
            <a:r>
              <a:rPr lang="en-IN" b="1" dirty="0"/>
              <a:t>Absent q in v6</a:t>
            </a:r>
          </a:p>
          <a:p>
            <a:r>
              <a:rPr lang="en-IN" b="1" dirty="0"/>
              <a:t>Ventricular inversion</a:t>
            </a:r>
          </a:p>
          <a:p>
            <a:r>
              <a:rPr lang="en-IN" b="1" dirty="0"/>
              <a:t>CCTGA-VSD-PS</a:t>
            </a:r>
          </a:p>
        </p:txBody>
      </p:sp>
    </p:spTree>
    <p:extLst>
      <p:ext uri="{BB962C8B-B14F-4D97-AF65-F5344CB8AC3E}">
        <p14:creationId xmlns:p14="http://schemas.microsoft.com/office/powerpoint/2010/main" val="305457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ccTGA</a:t>
            </a:r>
            <a:r>
              <a:rPr lang="en-IN" dirty="0"/>
              <a:t>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3"/>
          <a:stretch/>
        </p:blipFill>
        <p:spPr bwMode="auto">
          <a:xfrm>
            <a:off x="19447" y="1196752"/>
            <a:ext cx="3989065" cy="528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>
            <a:normAutofit/>
          </a:bodyPr>
          <a:lstStyle/>
          <a:p>
            <a:r>
              <a:rPr lang="en-IN" dirty="0"/>
              <a:t>Q in V4R and V1</a:t>
            </a:r>
          </a:p>
          <a:p>
            <a:r>
              <a:rPr lang="en-IN" dirty="0"/>
              <a:t>Absent Q in V5,V6</a:t>
            </a:r>
          </a:p>
          <a:p>
            <a:r>
              <a:rPr lang="en-IN" dirty="0"/>
              <a:t>AVN out of Koch’s ∆</a:t>
            </a:r>
          </a:p>
          <a:p>
            <a:r>
              <a:rPr lang="en-IN" dirty="0"/>
              <a:t>Varying heart block</a:t>
            </a:r>
          </a:p>
          <a:p>
            <a:r>
              <a:rPr lang="en-IN" dirty="0"/>
              <a:t>Abnormal </a:t>
            </a:r>
            <a:r>
              <a:rPr lang="en-IN" dirty="0" err="1"/>
              <a:t>septal</a:t>
            </a:r>
            <a:r>
              <a:rPr lang="en-IN" dirty="0"/>
              <a:t> activation</a:t>
            </a:r>
          </a:p>
          <a:p>
            <a:r>
              <a:rPr lang="en-IN" dirty="0"/>
              <a:t>CHB in 30%</a:t>
            </a:r>
          </a:p>
          <a:p>
            <a:r>
              <a:rPr lang="en-IN" dirty="0"/>
              <a:t>Upright T in all chest </a:t>
            </a:r>
            <a:r>
              <a:rPr lang="en-IN" dirty="0" err="1"/>
              <a:t>leads:side</a:t>
            </a:r>
            <a:r>
              <a:rPr lang="en-IN" dirty="0"/>
              <a:t> by side ventricles</a:t>
            </a:r>
          </a:p>
        </p:txBody>
      </p:sp>
    </p:spTree>
    <p:extLst>
      <p:ext uri="{BB962C8B-B14F-4D97-AF65-F5344CB8AC3E}">
        <p14:creationId xmlns:p14="http://schemas.microsoft.com/office/powerpoint/2010/main" val="15151300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Case 8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5y boy</a:t>
            </a:r>
          </a:p>
          <a:p>
            <a:pPr>
              <a:lnSpc>
                <a:spcPct val="150000"/>
              </a:lnSpc>
            </a:pPr>
            <a:r>
              <a:rPr lang="en-IN" dirty="0"/>
              <a:t>Cyanosis since mid-infancy</a:t>
            </a:r>
          </a:p>
          <a:p>
            <a:pPr>
              <a:lnSpc>
                <a:spcPct val="150000"/>
              </a:lnSpc>
            </a:pPr>
            <a:r>
              <a:rPr lang="en-IN" dirty="0"/>
              <a:t>No CHF</a:t>
            </a:r>
          </a:p>
          <a:p>
            <a:pPr>
              <a:lnSpc>
                <a:spcPct val="150000"/>
              </a:lnSpc>
            </a:pPr>
            <a:r>
              <a:rPr lang="en-IN" dirty="0"/>
              <a:t>MSM at base</a:t>
            </a:r>
          </a:p>
          <a:p>
            <a:pPr>
              <a:lnSpc>
                <a:spcPct val="150000"/>
              </a:lnSpc>
            </a:pPr>
            <a:r>
              <a:rPr lang="en-IN" dirty="0"/>
              <a:t>No cardiomegaly</a:t>
            </a:r>
          </a:p>
        </p:txBody>
      </p:sp>
    </p:spTree>
    <p:extLst>
      <p:ext uri="{BB962C8B-B14F-4D97-AF65-F5344CB8AC3E}">
        <p14:creationId xmlns:p14="http://schemas.microsoft.com/office/powerpoint/2010/main" val="18678575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CCTGA</a:t>
            </a:r>
          </a:p>
        </p:txBody>
      </p:sp>
      <p:pic>
        <p:nvPicPr>
          <p:cNvPr id="1026" name="Picture 2" descr="C:\Users\maibn\Desktop\CARDIO\covid19\The-electrocardiogram-shows-a-qR-pattern-in-lead-V1-with-absence-of-Q-waves-in-leads-V5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4" y="1556792"/>
            <a:ext cx="9124085" cy="462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82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TAPVC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IN" dirty="0"/>
              <a:t>RAD</a:t>
            </a:r>
          </a:p>
          <a:p>
            <a:pPr>
              <a:lnSpc>
                <a:spcPct val="150000"/>
              </a:lnSpc>
            </a:pPr>
            <a:r>
              <a:rPr lang="en-IN" dirty="0"/>
              <a:t>RAE</a:t>
            </a:r>
          </a:p>
          <a:p>
            <a:pPr>
              <a:lnSpc>
                <a:spcPct val="150000"/>
              </a:lnSpc>
            </a:pPr>
            <a:r>
              <a:rPr lang="en-IN" dirty="0"/>
              <a:t>RVH</a:t>
            </a:r>
          </a:p>
          <a:p>
            <a:pPr>
              <a:lnSpc>
                <a:spcPct val="150000"/>
              </a:lnSpc>
            </a:pPr>
            <a:r>
              <a:rPr lang="en-IN" dirty="0"/>
              <a:t>Pre-tricuspid shunt: mild presentation unless obstructed</a:t>
            </a:r>
          </a:p>
          <a:p>
            <a:pPr>
              <a:lnSpc>
                <a:spcPct val="150000"/>
              </a:lnSpc>
            </a:pPr>
            <a:r>
              <a:rPr lang="en-IN" dirty="0"/>
              <a:t>OS ASD ECG with cyanosis is the clue</a:t>
            </a:r>
          </a:p>
        </p:txBody>
      </p:sp>
    </p:spTree>
    <p:extLst>
      <p:ext uri="{BB962C8B-B14F-4D97-AF65-F5344CB8AC3E}">
        <p14:creationId xmlns:p14="http://schemas.microsoft.com/office/powerpoint/2010/main" val="4122235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 Wave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Amplitude : &lt;3mm</a:t>
            </a:r>
          </a:p>
          <a:p>
            <a:pPr>
              <a:lnSpc>
                <a:spcPct val="150000"/>
              </a:lnSpc>
            </a:pPr>
            <a:r>
              <a:rPr lang="en-IN" dirty="0"/>
              <a:t>Duration :  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Infants: &lt;70ms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Children: &lt;90ms</a:t>
            </a:r>
          </a:p>
        </p:txBody>
      </p:sp>
    </p:spTree>
    <p:extLst>
      <p:ext uri="{BB962C8B-B14F-4D97-AF65-F5344CB8AC3E}">
        <p14:creationId xmlns:p14="http://schemas.microsoft.com/office/powerpoint/2010/main" val="3044122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Truncus</a:t>
            </a:r>
            <a:r>
              <a:rPr lang="en-IN" dirty="0"/>
              <a:t> </a:t>
            </a:r>
            <a:r>
              <a:rPr lang="en-IN" dirty="0" err="1"/>
              <a:t>Arteriosus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BVH with strain</a:t>
            </a:r>
          </a:p>
        </p:txBody>
      </p:sp>
      <p:pic>
        <p:nvPicPr>
          <p:cNvPr id="2050" name="Picture 2" descr="C:\Users\maibn\Desktop\CARDIO\covid19\truncus_arteriosus-575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4104456" cy="526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7791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Case 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13y girl</a:t>
            </a:r>
          </a:p>
          <a:p>
            <a:r>
              <a:rPr lang="en-IN" dirty="0" err="1"/>
              <a:t>Hemoptysis</a:t>
            </a:r>
            <a:endParaRPr lang="en-IN" dirty="0"/>
          </a:p>
          <a:p>
            <a:r>
              <a:rPr lang="en-IN" dirty="0"/>
              <a:t>Found to have hole in heart during infancy</a:t>
            </a:r>
          </a:p>
          <a:p>
            <a:r>
              <a:rPr lang="en-IN" dirty="0"/>
              <a:t>Cyanosis</a:t>
            </a:r>
          </a:p>
          <a:p>
            <a:r>
              <a:rPr lang="en-IN" dirty="0"/>
              <a:t>Spo2:80%</a:t>
            </a:r>
          </a:p>
          <a:p>
            <a:r>
              <a:rPr lang="en-IN" dirty="0"/>
              <a:t>Long systolic murmur in LSB and pulmonary area</a:t>
            </a:r>
          </a:p>
        </p:txBody>
      </p:sp>
    </p:spTree>
    <p:extLst>
      <p:ext uri="{BB962C8B-B14F-4D97-AF65-F5344CB8AC3E}">
        <p14:creationId xmlns:p14="http://schemas.microsoft.com/office/powerpoint/2010/main" val="36745043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4338" name="Picture 2" descr="C:\Users\maibn\Desktop\CARDIO\covid19\tempFileForShare_20200729-1143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8383"/>
            <a:ext cx="8712968" cy="671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2204864"/>
            <a:ext cx="382034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sz="2400" b="1" dirty="0"/>
              <a:t>CCW loop</a:t>
            </a:r>
          </a:p>
          <a:p>
            <a:r>
              <a:rPr lang="en-IN" sz="2400" b="1" dirty="0"/>
              <a:t>Stereotypical precordial QRS</a:t>
            </a:r>
          </a:p>
        </p:txBody>
      </p:sp>
    </p:spTree>
    <p:extLst>
      <p:ext uri="{BB962C8B-B14F-4D97-AF65-F5344CB8AC3E}">
        <p14:creationId xmlns:p14="http://schemas.microsoft.com/office/powerpoint/2010/main" val="389438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Single Ventricle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IN" dirty="0"/>
              <a:t>Unusual ventricular hypertrophy pattern</a:t>
            </a:r>
          </a:p>
          <a:p>
            <a:pPr>
              <a:lnSpc>
                <a:spcPct val="150000"/>
              </a:lnSpc>
            </a:pPr>
            <a:r>
              <a:rPr lang="en-IN" dirty="0"/>
              <a:t>Similar QRS complexes-no IVS</a:t>
            </a:r>
          </a:p>
          <a:p>
            <a:pPr>
              <a:lnSpc>
                <a:spcPct val="150000"/>
              </a:lnSpc>
            </a:pPr>
            <a:r>
              <a:rPr lang="en-IN" dirty="0"/>
              <a:t>Abnormalities in Q wave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Q in RPLs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No Q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Q in all precordial leads</a:t>
            </a:r>
          </a:p>
        </p:txBody>
      </p:sp>
    </p:spTree>
    <p:extLst>
      <p:ext uri="{BB962C8B-B14F-4D97-AF65-F5344CB8AC3E}">
        <p14:creationId xmlns:p14="http://schemas.microsoft.com/office/powerpoint/2010/main" val="37800138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Cyanosis with increased </a:t>
            </a:r>
            <a:r>
              <a:rPr lang="en-IN" dirty="0" err="1"/>
              <a:t>Qp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7035543"/>
              </p:ext>
            </p:extLst>
          </p:nvPr>
        </p:nvGraphicFramePr>
        <p:xfrm>
          <a:off x="179511" y="1600200"/>
          <a:ext cx="8784978" cy="3845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8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703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8172">
                <a:tc>
                  <a:txBody>
                    <a:bodyPr/>
                    <a:lstStyle/>
                    <a:p>
                      <a:r>
                        <a:rPr lang="en-IN" dirty="0"/>
                        <a:t>D-TGA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RVH,RAD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Early presentation, severe cyanosis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3103">
                <a:tc>
                  <a:txBody>
                    <a:bodyPr/>
                    <a:lstStyle/>
                    <a:p>
                      <a:r>
                        <a:rPr lang="en-IN" dirty="0"/>
                        <a:t>TAPVC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RVH,RAD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Pre-tricuspid shunt. Mild</a:t>
                      </a:r>
                      <a:r>
                        <a:rPr lang="en-IN" baseline="0" dirty="0"/>
                        <a:t>  presentation unless obstructed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8172">
                <a:tc>
                  <a:txBody>
                    <a:bodyPr/>
                    <a:lstStyle/>
                    <a:p>
                      <a:r>
                        <a:rPr lang="en-IN" dirty="0"/>
                        <a:t>DORV  without</a:t>
                      </a:r>
                      <a:r>
                        <a:rPr lang="en-IN" baseline="0" dirty="0"/>
                        <a:t> PS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Can have CCW, RVH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 wide</a:t>
                      </a:r>
                      <a:r>
                        <a:rPr lang="en-IN" baseline="0" dirty="0"/>
                        <a:t> spectrum of ECG changes possible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703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Tricuspid Atresia with no 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CCW </a:t>
                      </a:r>
                      <a:r>
                        <a:rPr lang="en-IN" dirty="0" err="1">
                          <a:solidFill>
                            <a:srgbClr val="FF0000"/>
                          </a:solidFill>
                        </a:rPr>
                        <a:t>loop,RAE,LVH</a:t>
                      </a:r>
                      <a:endParaRPr lang="en-I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LV apex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8172"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Single ventricle</a:t>
                      </a:r>
                      <a:r>
                        <a:rPr lang="en-IN" baseline="0" dirty="0">
                          <a:solidFill>
                            <a:srgbClr val="FF0000"/>
                          </a:solidFill>
                        </a:rPr>
                        <a:t> without PS</a:t>
                      </a:r>
                      <a:endParaRPr lang="en-I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Can have </a:t>
                      </a:r>
                      <a:r>
                        <a:rPr lang="en-IN" dirty="0" err="1">
                          <a:solidFill>
                            <a:srgbClr val="FF0000"/>
                          </a:solidFill>
                        </a:rPr>
                        <a:t>CCW,LVH,stereotypical</a:t>
                      </a:r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IN" dirty="0" err="1">
                          <a:solidFill>
                            <a:srgbClr val="FF0000"/>
                          </a:solidFill>
                        </a:rPr>
                        <a:t>qRS</a:t>
                      </a:r>
                      <a:endParaRPr lang="en-I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>
                          <a:solidFill>
                            <a:srgbClr val="FF0000"/>
                          </a:solidFill>
                        </a:rPr>
                        <a:t>A wide spectrum of ECG changes possible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27373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Case 11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7 month baby</a:t>
            </a:r>
          </a:p>
          <a:p>
            <a:pPr>
              <a:lnSpc>
                <a:spcPct val="150000"/>
              </a:lnSpc>
            </a:pPr>
            <a:r>
              <a:rPr lang="en-IN" dirty="0"/>
              <a:t>Cyanosis</a:t>
            </a:r>
          </a:p>
          <a:p>
            <a:pPr>
              <a:lnSpc>
                <a:spcPct val="150000"/>
              </a:lnSpc>
            </a:pPr>
            <a:r>
              <a:rPr lang="en-IN" dirty="0"/>
              <a:t>Possible spells</a:t>
            </a:r>
          </a:p>
        </p:txBody>
      </p:sp>
    </p:spTree>
    <p:extLst>
      <p:ext uri="{BB962C8B-B14F-4D97-AF65-F5344CB8AC3E}">
        <p14:creationId xmlns:p14="http://schemas.microsoft.com/office/powerpoint/2010/main" val="35728941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122" name="Picture 2" descr="C:\Users\maibn\Desktop\tempFileForShare_20200719-13500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2" y="1268760"/>
            <a:ext cx="8971753" cy="516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1920" y="3429000"/>
            <a:ext cx="3503973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b="1" dirty="0"/>
              <a:t>CW loop</a:t>
            </a:r>
          </a:p>
          <a:p>
            <a:r>
              <a:rPr lang="en-IN" b="1" dirty="0"/>
              <a:t>RV dominance</a:t>
            </a:r>
          </a:p>
          <a:p>
            <a:r>
              <a:rPr lang="en-IN" b="1" dirty="0"/>
              <a:t>Typical V1-V2 pattern change</a:t>
            </a:r>
          </a:p>
          <a:p>
            <a:r>
              <a:rPr lang="en-IN" b="1" dirty="0"/>
              <a:t>Sometimes V3R-V1 pattern change</a:t>
            </a:r>
          </a:p>
        </p:txBody>
      </p:sp>
    </p:spTree>
    <p:extLst>
      <p:ext uri="{BB962C8B-B14F-4D97-AF65-F5344CB8AC3E}">
        <p14:creationId xmlns:p14="http://schemas.microsoft.com/office/powerpoint/2010/main" val="346305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TOF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IN" dirty="0"/>
              <a:t>Thickening of RV free wall: ↑R in V1</a:t>
            </a:r>
          </a:p>
          <a:p>
            <a:pPr>
              <a:lnSpc>
                <a:spcPct val="150000"/>
              </a:lnSpc>
            </a:pPr>
            <a:r>
              <a:rPr lang="en-IN" dirty="0"/>
              <a:t>Thinning of RV </a:t>
            </a:r>
            <a:r>
              <a:rPr lang="en-IN" dirty="0" err="1"/>
              <a:t>trabeculum</a:t>
            </a:r>
            <a:r>
              <a:rPr lang="en-IN" dirty="0"/>
              <a:t>: ↓R in V2</a:t>
            </a:r>
          </a:p>
          <a:p>
            <a:pPr>
              <a:lnSpc>
                <a:spcPct val="150000"/>
              </a:lnSpc>
            </a:pPr>
            <a:r>
              <a:rPr lang="en-IN" dirty="0"/>
              <a:t>Thickening of RV septum: ↑R in V3,V4</a:t>
            </a:r>
          </a:p>
          <a:p>
            <a:pPr>
              <a:lnSpc>
                <a:spcPct val="150000"/>
              </a:lnSpc>
            </a:pPr>
            <a:r>
              <a:rPr lang="en-IN" dirty="0"/>
              <a:t>Pulmonary blood flow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Increased if PDA/collaterals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Presents as LV volume overload-q in V5,V6</a:t>
            </a:r>
          </a:p>
          <a:p>
            <a:pPr lvl="1">
              <a:lnSpc>
                <a:spcPct val="150000"/>
              </a:lnSpc>
            </a:pPr>
            <a:r>
              <a:rPr lang="en-IN" dirty="0"/>
              <a:t>If severe PS,PBF↓,</a:t>
            </a:r>
            <a:r>
              <a:rPr lang="en-IN" dirty="0" err="1"/>
              <a:t>rS</a:t>
            </a:r>
            <a:r>
              <a:rPr lang="en-IN" dirty="0"/>
              <a:t> in V5,clockwise rotation</a:t>
            </a:r>
          </a:p>
        </p:txBody>
      </p:sp>
    </p:spTree>
    <p:extLst>
      <p:ext uri="{BB962C8B-B14F-4D97-AF65-F5344CB8AC3E}">
        <p14:creationId xmlns:p14="http://schemas.microsoft.com/office/powerpoint/2010/main" val="33589729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Case 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9y girl</a:t>
            </a:r>
          </a:p>
          <a:p>
            <a:pPr>
              <a:lnSpc>
                <a:spcPct val="150000"/>
              </a:lnSpc>
            </a:pPr>
            <a:r>
              <a:rPr lang="en-IN" dirty="0" err="1"/>
              <a:t>Exertional</a:t>
            </a:r>
            <a:r>
              <a:rPr lang="en-IN" dirty="0"/>
              <a:t> fatigue</a:t>
            </a:r>
          </a:p>
          <a:p>
            <a:pPr>
              <a:lnSpc>
                <a:spcPct val="150000"/>
              </a:lnSpc>
            </a:pPr>
            <a:r>
              <a:rPr lang="en-IN" dirty="0"/>
              <a:t>No spells/CHF</a:t>
            </a:r>
          </a:p>
          <a:p>
            <a:pPr>
              <a:lnSpc>
                <a:spcPct val="150000"/>
              </a:lnSpc>
            </a:pPr>
            <a:r>
              <a:rPr lang="en-IN" dirty="0"/>
              <a:t>Mild </a:t>
            </a:r>
            <a:r>
              <a:rPr lang="en-IN" dirty="0" err="1"/>
              <a:t>desturation</a:t>
            </a:r>
            <a:endParaRPr lang="en-IN" dirty="0"/>
          </a:p>
          <a:p>
            <a:pPr>
              <a:lnSpc>
                <a:spcPct val="150000"/>
              </a:lnSpc>
            </a:pPr>
            <a:r>
              <a:rPr lang="en-IN" dirty="0"/>
              <a:t>To-and-fro murmur at pulmonary area</a:t>
            </a:r>
          </a:p>
        </p:txBody>
      </p:sp>
    </p:spTree>
    <p:extLst>
      <p:ext uri="{BB962C8B-B14F-4D97-AF65-F5344CB8AC3E}">
        <p14:creationId xmlns:p14="http://schemas.microsoft.com/office/powerpoint/2010/main" val="108650981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266" name="Picture 2" descr="C:\Users\maibn\Desktop\CARDIO\covid19\tempFileForShare_20200729-11051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7" y="1628800"/>
            <a:ext cx="908904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3573016"/>
            <a:ext cx="2046329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b="1" dirty="0"/>
              <a:t>Prom R in v1-v6</a:t>
            </a:r>
          </a:p>
          <a:p>
            <a:r>
              <a:rPr lang="en-IN" b="1" dirty="0"/>
              <a:t>CW loop</a:t>
            </a:r>
          </a:p>
          <a:p>
            <a:r>
              <a:rPr lang="en-IN" b="1" dirty="0"/>
              <a:t>Tall p</a:t>
            </a:r>
          </a:p>
          <a:p>
            <a:r>
              <a:rPr lang="en-IN" b="1" dirty="0"/>
              <a:t>TOF with absent PV</a:t>
            </a:r>
          </a:p>
        </p:txBody>
      </p:sp>
    </p:spTree>
    <p:extLst>
      <p:ext uri="{BB962C8B-B14F-4D97-AF65-F5344CB8AC3E}">
        <p14:creationId xmlns:p14="http://schemas.microsoft.com/office/powerpoint/2010/main" val="368011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7633</TotalTime>
  <Words>2435</Words>
  <Application>Microsoft Office PowerPoint</Application>
  <PresentationFormat>On-screen Show (4:3)</PresentationFormat>
  <Paragraphs>744</Paragraphs>
  <Slides>129</Slides>
  <Notes>59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0" baseType="lpstr">
      <vt:lpstr>Office Theme</vt:lpstr>
      <vt:lpstr>ECG IN CONGENITAL HEART DISEASE</vt:lpstr>
      <vt:lpstr>Outline</vt:lpstr>
      <vt:lpstr>ECG</vt:lpstr>
      <vt:lpstr>ECG Utility</vt:lpstr>
      <vt:lpstr>Requirements </vt:lpstr>
      <vt:lpstr>Tips for recording</vt:lpstr>
      <vt:lpstr>Standardization </vt:lpstr>
      <vt:lpstr>Pediatric vs Adult ECG</vt:lpstr>
      <vt:lpstr>P Wave</vt:lpstr>
      <vt:lpstr>BAE</vt:lpstr>
      <vt:lpstr>PowerPoint Presentation</vt:lpstr>
      <vt:lpstr>PR Interval</vt:lpstr>
      <vt:lpstr>Q Wave</vt:lpstr>
      <vt:lpstr>QRS</vt:lpstr>
      <vt:lpstr>QRS Duration</vt:lpstr>
      <vt:lpstr>Clues from QRS</vt:lpstr>
      <vt:lpstr>ST Segment</vt:lpstr>
      <vt:lpstr> </vt:lpstr>
      <vt:lpstr>T Wave</vt:lpstr>
      <vt:lpstr>QTc</vt:lpstr>
      <vt:lpstr>Chamber enlargement in newborn</vt:lpstr>
      <vt:lpstr>Pediatric LVH</vt:lpstr>
      <vt:lpstr>Normal Axis</vt:lpstr>
      <vt:lpstr>Extreme Axis</vt:lpstr>
      <vt:lpstr>Normal findings in children</vt:lpstr>
      <vt:lpstr>Normal pediatric ECG</vt:lpstr>
      <vt:lpstr>Preterm infant</vt:lpstr>
      <vt:lpstr>Rotation </vt:lpstr>
      <vt:lpstr>PowerPoint Presentation</vt:lpstr>
      <vt:lpstr>Case 1</vt:lpstr>
      <vt:lpstr>Diagnosis?</vt:lpstr>
      <vt:lpstr>Confirm Situs</vt:lpstr>
      <vt:lpstr>Cardiac position</vt:lpstr>
      <vt:lpstr>PowerPoint Presentation</vt:lpstr>
      <vt:lpstr>Malpositions  </vt:lpstr>
      <vt:lpstr>PowerPoint Presentation</vt:lpstr>
      <vt:lpstr>Ventricular Relation</vt:lpstr>
      <vt:lpstr>Situs inversus-dextrocardia </vt:lpstr>
      <vt:lpstr>Situs solitus-dextrocardia</vt:lpstr>
      <vt:lpstr>PowerPoint Presentation</vt:lpstr>
      <vt:lpstr>Case 2</vt:lpstr>
      <vt:lpstr>Technical Dextrocardia</vt:lpstr>
      <vt:lpstr>Heterotaxy </vt:lpstr>
      <vt:lpstr>Left to right shunts</vt:lpstr>
      <vt:lpstr>Case </vt:lpstr>
      <vt:lpstr>OS ASD</vt:lpstr>
      <vt:lpstr>PowerPoint Presentation</vt:lpstr>
      <vt:lpstr>ASD</vt:lpstr>
      <vt:lpstr>Physiology </vt:lpstr>
      <vt:lpstr>Case 3 </vt:lpstr>
      <vt:lpstr>OP ASD</vt:lpstr>
      <vt:lpstr>SV ASD</vt:lpstr>
      <vt:lpstr> </vt:lpstr>
      <vt:lpstr>Shunt </vt:lpstr>
      <vt:lpstr>VSD</vt:lpstr>
      <vt:lpstr>Katz-Wachtel phenomenon</vt:lpstr>
      <vt:lpstr>VSD</vt:lpstr>
      <vt:lpstr>Case 4</vt:lpstr>
      <vt:lpstr>PowerPoint Presentation</vt:lpstr>
      <vt:lpstr>PowerPoint Presentation</vt:lpstr>
      <vt:lpstr>Eisenmenger Syndrome</vt:lpstr>
      <vt:lpstr>Eisenmenger physiology</vt:lpstr>
      <vt:lpstr>Gerbode’s defect</vt:lpstr>
      <vt:lpstr>Case 5</vt:lpstr>
      <vt:lpstr>PowerPoint Presentation</vt:lpstr>
      <vt:lpstr>ECD</vt:lpstr>
      <vt:lpstr>Case 6 </vt:lpstr>
      <vt:lpstr>PDA</vt:lpstr>
      <vt:lpstr>PDA</vt:lpstr>
      <vt:lpstr>AP Window</vt:lpstr>
      <vt:lpstr>Left to right shunt physiology</vt:lpstr>
      <vt:lpstr>Obstructive  lesions</vt:lpstr>
      <vt:lpstr>Pulmonary stenosis</vt:lpstr>
      <vt:lpstr>PS Gradient</vt:lpstr>
      <vt:lpstr>Severe PS</vt:lpstr>
      <vt:lpstr>Noonan syndrome</vt:lpstr>
      <vt:lpstr>DCRV</vt:lpstr>
      <vt:lpstr>Congenital AS</vt:lpstr>
      <vt:lpstr>At birth: Severe AS/Coarctation</vt:lpstr>
      <vt:lpstr>Coarctation </vt:lpstr>
      <vt:lpstr>Cor triatriatum</vt:lpstr>
      <vt:lpstr>CCHD</vt:lpstr>
      <vt:lpstr>TGA</vt:lpstr>
      <vt:lpstr>Case 7</vt:lpstr>
      <vt:lpstr>PowerPoint Presentation</vt:lpstr>
      <vt:lpstr>ccTGA </vt:lpstr>
      <vt:lpstr>Case 8 </vt:lpstr>
      <vt:lpstr>CCTGA</vt:lpstr>
      <vt:lpstr>TAPVC</vt:lpstr>
      <vt:lpstr>Truncus Arteriosus</vt:lpstr>
      <vt:lpstr>Case 10</vt:lpstr>
      <vt:lpstr>PowerPoint Presentation</vt:lpstr>
      <vt:lpstr>Single Ventricle</vt:lpstr>
      <vt:lpstr>Cyanosis with increased Qp</vt:lpstr>
      <vt:lpstr>Case 11 </vt:lpstr>
      <vt:lpstr>PowerPoint Presentation</vt:lpstr>
      <vt:lpstr>TOF</vt:lpstr>
      <vt:lpstr>Case 12</vt:lpstr>
      <vt:lpstr>PowerPoint Presentation</vt:lpstr>
      <vt:lpstr>Case 13 </vt:lpstr>
      <vt:lpstr>Pulmonary atresia with VSD</vt:lpstr>
      <vt:lpstr>Post Op TOF</vt:lpstr>
      <vt:lpstr>PowerPoint Presentation</vt:lpstr>
      <vt:lpstr>Case 14 </vt:lpstr>
      <vt:lpstr>DORV</vt:lpstr>
      <vt:lpstr>DORV </vt:lpstr>
      <vt:lpstr>Tips </vt:lpstr>
      <vt:lpstr>Case 15</vt:lpstr>
      <vt:lpstr>Tricuspid Atresia</vt:lpstr>
      <vt:lpstr>PowerPoint Presentation</vt:lpstr>
      <vt:lpstr>Case 16 </vt:lpstr>
      <vt:lpstr> </vt:lpstr>
      <vt:lpstr>Tricuspid Atresia</vt:lpstr>
      <vt:lpstr>Case 17 </vt:lpstr>
      <vt:lpstr>PowerPoint Presentation</vt:lpstr>
      <vt:lpstr>Pulmonary Atresia with intact IVS</vt:lpstr>
      <vt:lpstr>TOF  physiology-Differentials and clues</vt:lpstr>
      <vt:lpstr>Quick tips : Differentiating TOF physiology by ECG</vt:lpstr>
      <vt:lpstr>miscellaneous</vt:lpstr>
      <vt:lpstr>PowerPoint Presentation</vt:lpstr>
      <vt:lpstr>HLHS</vt:lpstr>
      <vt:lpstr>Case 18</vt:lpstr>
      <vt:lpstr>PowerPoint Presentation</vt:lpstr>
      <vt:lpstr>Ebstein Anomaly</vt:lpstr>
      <vt:lpstr>Case 19 </vt:lpstr>
      <vt:lpstr>PowerPoint Presentation</vt:lpstr>
      <vt:lpstr>ALCAPA</vt:lpstr>
      <vt:lpstr>Infarct pattern</vt:lpstr>
      <vt:lpstr>THANK YOU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ECG IN CONGENITAL HEART DISEASE</dc:title>
  <dc:creator>muhammad ameen</dc:creator>
  <cp:lastModifiedBy>muhammad ameen</cp:lastModifiedBy>
  <cp:revision>258</cp:revision>
  <dcterms:created xsi:type="dcterms:W3CDTF">2019-11-25T14:32:25Z</dcterms:created>
  <dcterms:modified xsi:type="dcterms:W3CDTF">2020-07-31T04:36:41Z</dcterms:modified>
</cp:coreProperties>
</file>